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9.xml.rels" ContentType="application/vnd.openxmlformats-package.relationships+xml"/>
  <Override PartName="/ppt/notesSlides/_rels/notesSlide7.xml.rels" ContentType="application/vnd.openxmlformats-package.relationships+xml"/>
  <Override PartName="/ppt/notesSlides/notesSlide7.xml" ContentType="application/vnd.openxmlformats-officedocument.presentationml.notesSlide+xml"/>
  <Override PartName="/ppt/notesSlides/notesSlide9.xml" ContentType="application/vnd.openxmlformats-officedocument.presentationml.notesSlide+xml"/>
  <Override PartName="/ppt/_rels/presentation.xml.rels" ContentType="application/vnd.openxmlformats-package.relationships+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4.jpeg" ContentType="image/jpe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34.png" ContentType="image/png"/>
  <Override PartName="/ppt/media/image20.png" ContentType="image/png"/>
  <Override PartName="/ppt/media/image57.png" ContentType="image/png"/>
  <Override PartName="/ppt/media/image14.png" ContentType="image/png"/>
  <Override PartName="/ppt/media/image16.png" ContentType="image/png"/>
  <Override PartName="/ppt/media/image21.png" ContentType="image/png"/>
  <Override PartName="/ppt/media/image58.png" ContentType="image/png"/>
  <Override PartName="/ppt/media/image22.png" ContentType="image/png"/>
  <Override PartName="/ppt/media/image59.png" ContentType="image/png"/>
  <Override PartName="/ppt/media/image23.png" ContentType="image/png"/>
  <Override PartName="/ppt/media/image60.png" ContentType="image/png"/>
  <Override PartName="/ppt/media/image24.png" ContentType="image/png"/>
  <Override PartName="/ppt/media/image61.png" ContentType="image/png"/>
  <Override PartName="/ppt/media/image74.png" ContentType="image/png"/>
  <Override PartName="/ppt/media/image62.png" ContentType="image/png"/>
  <Override PartName="/ppt/media/image73.png" ContentType="image/png"/>
  <Override PartName="/ppt/media/image72.png" ContentType="image/png"/>
  <Override PartName="/ppt/media/image71.png" ContentType="image/png"/>
  <Override PartName="/ppt/media/image29.png" ContentType="image/png"/>
  <Override PartName="/ppt/media/image69.png" ContentType="image/png"/>
  <Override PartName="/ppt/media/image32.png" ContentType="image/png"/>
  <Override PartName="/ppt/media/image70.png" ContentType="image/png"/>
  <Override PartName="/ppt/media/image28.png" ContentType="image/png"/>
  <Override PartName="/ppt/media/image68.png" ContentType="image/png"/>
  <Override PartName="/ppt/media/image2.jpeg" ContentType="image/jpeg"/>
  <Override PartName="/ppt/media/image31.png" ContentType="image/png"/>
  <Override PartName="/ppt/media/image67.png" ContentType="image/png"/>
  <Override PartName="/ppt/media/image30.png" ContentType="image/png"/>
  <Override PartName="/ppt/media/image66.png" ContentType="image/png"/>
  <Override PartName="/ppt/media/image65.png" ContentType="image/png"/>
  <Override PartName="/ppt/media/image27.png" ContentType="image/png"/>
  <Override PartName="/ppt/media/image64.png" ContentType="image/png"/>
  <Override PartName="/ppt/media/image26.png" ContentType="image/png"/>
  <Override PartName="/ppt/media/image63.png" ContentType="image/png"/>
  <Override PartName="/ppt/media/image15.png" ContentType="image/png"/>
  <Override PartName="/ppt/media/image3.png" ContentType="image/png"/>
  <Override PartName="/ppt/media/image33.png" ContentType="image/png"/>
  <Override PartName="/ppt/media/image25.png" ContentType="image/png"/>
  <Override PartName="/ppt/media/image40.png" ContentType="image/png"/>
  <Override PartName="/ppt/media/image17.png" ContentType="image/png"/>
  <Override PartName="/ppt/media/image5.png" ContentType="image/png"/>
  <Override PartName="/ppt/media/image35.png" ContentType="image/png"/>
  <Override PartName="/ppt/media/image10.png" ContentType="image/png"/>
  <Override PartName="/ppt/media/image47.png" ContentType="image/png"/>
  <Override PartName="/ppt/media/image18.png" ContentType="image/png"/>
  <Override PartName="/ppt/media/image6.png" ContentType="image/png"/>
  <Override PartName="/ppt/media/image36.png" ContentType="image/png"/>
  <Override PartName="/ppt/media/image11.png" ContentType="image/png"/>
  <Override PartName="/ppt/media/image48.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8.png" ContentType="image/png"/>
  <Override PartName="/ppt/media/image38.png" ContentType="image/png"/>
  <Override PartName="/ppt/media/image1.png" ContentType="image/png"/>
  <Override PartName="/ppt/media/image13.png" ContentType="image/png"/>
  <Override PartName="/ppt/media/image9.png" ContentType="image/png"/>
  <Override PartName="/ppt/media/image39.png" ContentType="image/pn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_rels/slide19.xml.rels" ContentType="application/vnd.openxmlformats-package.relationships+xml"/>
  <Override PartName="/ppt/slides/_rels/slide1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24.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3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34.xml.rels" ContentType="application/vnd.openxmlformats-package.relationships+xml"/>
  <Override PartName="/ppt/slides/_rels/slide6.xml.rels" ContentType="application/vnd.openxmlformats-package.relationships+xml"/>
  <Override PartName="/ppt/slides/_rels/slide33.xml.rels" ContentType="application/vnd.openxmlformats-package.relationships+xml"/>
  <Override PartName="/ppt/slides/_rels/slide5.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34.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x="10080625" cy="7559675"/>
  <p:notesSz cx="7772400" cy="118872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59"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60"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61"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62"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63"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09B32B65-C703-4CDA-9D77-9E663D4934F3}"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sldImg"/>
          </p:nvPr>
        </p:nvSpPr>
        <p:spPr>
          <a:xfrm>
            <a:off x="914400" y="903240"/>
            <a:ext cx="5941440" cy="4455360"/>
          </a:xfrm>
          <a:prstGeom prst="rect">
            <a:avLst/>
          </a:prstGeom>
        </p:spPr>
      </p:sp>
      <p:sp>
        <p:nvSpPr>
          <p:cNvPr id="383" name="PlaceHolder 2"/>
          <p:cNvSpPr>
            <a:spLocks noGrp="1"/>
          </p:cNvSpPr>
          <p:nvPr>
            <p:ph type="body"/>
          </p:nvPr>
        </p:nvSpPr>
        <p:spPr>
          <a:xfrm>
            <a:off x="777240" y="5645880"/>
            <a:ext cx="6216480" cy="5347800"/>
          </a:xfrm>
          <a:prstGeom prst="rect">
            <a:avLst/>
          </a:prstGeom>
        </p:spPr>
        <p:txBody>
          <a:bodyPr lIns="0" rIns="0" tIns="0" bIns="0">
            <a:noAutofit/>
          </a:bodyPr>
          <a:p>
            <a:pPr marL="216000" indent="-214560">
              <a:lnSpc>
                <a:spcPct val="200000"/>
              </a:lnSpc>
              <a:tabLst>
                <a:tab algn="l" pos="0"/>
              </a:tabLst>
            </a:pPr>
            <a:r>
              <a:rPr b="0" lang="en-US" sz="1200" spc="-1" strike="noStrike">
                <a:highlight>
                  <a:srgbClr val="ffffff"/>
                </a:highlight>
                <a:latin typeface="Times New Roman"/>
              </a:rPr>
              <a:t>	</a:t>
            </a:r>
            <a:r>
              <a:rPr b="0" lang="en-US" sz="1200" spc="-1" strike="noStrike">
                <a:highlight>
                  <a:srgbClr val="ffffff"/>
                </a:highlight>
                <a:latin typeface="Times New Roman"/>
              </a:rPr>
              <a:t>GE’s offers a healthcare IT service product that assists medical professionals in their daily work. To ensure proper bandwidth and support, the application must be used with a GE-provided smartphone that only includes coverage from their partner, SmartAppCellular. The service is tendered on a subscription basis and lately GE has experienced an increase in attrition, or churn. Based on customer feedback, this recent churn is related more to the cellular coverage than to the application and the product itself. Additionally, GE recognizes that new vendors are beginning to compete with similar offerings, and that, if they wish to maintain or strengthen their position in the market, they need to identify and resolve the problems that are causing customers to cancel their subscriptions.</a:t>
            </a:r>
            <a:endParaRPr b="0" lang="en-US" sz="12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sldImg"/>
          </p:nvPr>
        </p:nvSpPr>
        <p:spPr>
          <a:xfrm>
            <a:off x="914400" y="903240"/>
            <a:ext cx="5941080" cy="4455000"/>
          </a:xfrm>
          <a:prstGeom prst="rect">
            <a:avLst/>
          </a:prstGeom>
        </p:spPr>
      </p:sp>
      <p:sp>
        <p:nvSpPr>
          <p:cNvPr id="385" name="PlaceHolder 2"/>
          <p:cNvSpPr>
            <a:spLocks noGrp="1"/>
          </p:cNvSpPr>
          <p:nvPr>
            <p:ph type="body"/>
          </p:nvPr>
        </p:nvSpPr>
        <p:spPr>
          <a:xfrm>
            <a:off x="777240" y="5645880"/>
            <a:ext cx="6216120" cy="5347440"/>
          </a:xfrm>
          <a:prstGeom prst="rect">
            <a:avLst/>
          </a:prstGeom>
        </p:spPr>
        <p:txBody>
          <a:bodyPr lIns="0" rIns="0" tIns="0" bIns="0">
            <a:noAutofit/>
          </a:bodyPr>
          <a:p>
            <a:pPr marL="216000" indent="-214200">
              <a:lnSpc>
                <a:spcPct val="200000"/>
              </a:lnSpc>
              <a:tabLst>
                <a:tab algn="l" pos="0"/>
              </a:tabLst>
            </a:pPr>
            <a:r>
              <a:rPr b="0" lang="en-US" sz="1200" spc="-1" strike="noStrike">
                <a:latin typeface="Times New Roman"/>
              </a:rPr>
              <a:t>	</a:t>
            </a:r>
            <a:r>
              <a:rPr b="0" lang="en-US" sz="1200" spc="-1" strike="noStrike">
                <a:latin typeface="Times New Roman"/>
              </a:rPr>
              <a:t>The data set that GE has compiled from their monthly reporting system is well suited for the purposes of building an analytical model to predict customers who are likely to churn. The sample data contains 1000 observations with 84 variables for each subscriber. There are approximately 30 fields that pertain to cellular coverage, equipment, and average usage patterns. The remaining fields include information on each individual such as family makeup, credit rating, occupation, and customer service history. Only 3 fields include categorical values, and the others are numeric, although some of these represent categories and are stored as binary numbers 1 and 0. In fact, 2 of the 3 categorical fields are labels for those binary variables just mentioned. Trial and error in the modeling phase can determine whether it is better to use the labels or the dichotomized values.</a:t>
            </a:r>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25"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26"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28"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31"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33"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37"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38"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44" name="PlaceHolder 2"/>
          <p:cNvSpPr>
            <a:spLocks noGrp="1"/>
          </p:cNvSpPr>
          <p:nvPr>
            <p:ph type="subTitle"/>
          </p:nvPr>
        </p:nvSpPr>
        <p:spPr>
          <a:xfrm>
            <a:off x="504000" y="1768680"/>
            <a:ext cx="9072000" cy="43840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46"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48"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49"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504000" y="301320"/>
            <a:ext cx="9072000" cy="5850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53"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54"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55"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4" name="PlaceHolder 2"/>
          <p:cNvSpPr>
            <a:spLocks noGrp="1"/>
          </p:cNvSpPr>
          <p:nvPr>
            <p:ph type="subTitle"/>
          </p:nvPr>
        </p:nvSpPr>
        <p:spPr>
          <a:xfrm>
            <a:off x="504000" y="1768680"/>
            <a:ext cx="9072000" cy="43840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59"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61"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63"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68"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70"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71"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73"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74"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75"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76"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77"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78"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2"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83" name="PlaceHolder 2"/>
          <p:cNvSpPr>
            <a:spLocks noGrp="1"/>
          </p:cNvSpPr>
          <p:nvPr>
            <p:ph type="subTitle"/>
          </p:nvPr>
        </p:nvSpPr>
        <p:spPr>
          <a:xfrm>
            <a:off x="504000" y="1768680"/>
            <a:ext cx="9072000" cy="43840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85"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6"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87"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88"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9"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6"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0" name="PlaceHolder 1"/>
          <p:cNvSpPr>
            <a:spLocks noGrp="1"/>
          </p:cNvSpPr>
          <p:nvPr>
            <p:ph type="subTitle"/>
          </p:nvPr>
        </p:nvSpPr>
        <p:spPr>
          <a:xfrm>
            <a:off x="504000" y="301320"/>
            <a:ext cx="9072000" cy="5850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92"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94"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96"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97"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98"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100"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02"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104"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107"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0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09"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110"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112"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115"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116"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117"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123" name="PlaceHolder 2"/>
          <p:cNvSpPr>
            <a:spLocks noGrp="1"/>
          </p:cNvSpPr>
          <p:nvPr>
            <p:ph type="subTitle"/>
          </p:nvPr>
        </p:nvSpPr>
        <p:spPr>
          <a:xfrm>
            <a:off x="504000" y="1768680"/>
            <a:ext cx="9072000" cy="43840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125"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8"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9"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127"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128"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504000" y="301320"/>
            <a:ext cx="9072000" cy="5850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132"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33"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134"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136"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137"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38"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140"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41"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42"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144"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145"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147"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4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49"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150"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152"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153"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154"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155"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156"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157"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04000" y="301320"/>
            <a:ext cx="9072000" cy="58503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15"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17"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1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9"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4000" y="301320"/>
            <a:ext cx="9072000" cy="1261800"/>
          </a:xfrm>
          <a:prstGeom prst="rect">
            <a:avLst/>
          </a:prstGeom>
        </p:spPr>
        <p:txBody>
          <a:bodyPr lIns="0" rIns="0" tIns="0" bIns="0" anchor="ctr">
            <a:noAutofit/>
          </a:bodyPr>
          <a:p>
            <a:pPr algn="ctr"/>
            <a:endParaRPr b="0" lang="en-US" sz="4400" spc="-1" strike="noStrike">
              <a:latin typeface="Arial"/>
            </a:endParaRPr>
          </a:p>
        </p:txBody>
      </p:sp>
      <p:sp>
        <p:nvSpPr>
          <p:cNvPr id="21"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22"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23"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CustomShape 1"/>
          <p:cNvSpPr/>
          <p:nvPr/>
        </p:nvSpPr>
        <p:spPr>
          <a:xfrm>
            <a:off x="464400" y="5216040"/>
            <a:ext cx="9063720" cy="2824920"/>
          </a:xfrm>
          <a:prstGeom prst="rect">
            <a:avLst/>
          </a:prstGeom>
          <a:noFill/>
          <a:ln>
            <a:noFill/>
          </a:ln>
        </p:spPr>
        <p:style>
          <a:lnRef idx="0"/>
          <a:fillRef idx="0"/>
          <a:effectRef idx="0"/>
          <a:fontRef idx="minor"/>
        </p:style>
      </p:sp>
      <p:sp>
        <p:nvSpPr>
          <p:cNvPr id="1" name="PlaceHolder 2"/>
          <p:cNvSpPr>
            <a:spLocks noGrp="1"/>
          </p:cNvSpPr>
          <p:nvPr>
            <p:ph type="title"/>
          </p:nvPr>
        </p:nvSpPr>
        <p:spPr>
          <a:xfrm>
            <a:off x="504000" y="301320"/>
            <a:ext cx="9071640" cy="1261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 name="PlaceHolder 3"/>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9" name="Picture 38" descr=""/>
          <p:cNvPicPr/>
          <p:nvPr/>
        </p:nvPicPr>
        <p:blipFill>
          <a:blip r:embed="rId2"/>
          <a:stretch/>
        </p:blipFill>
        <p:spPr>
          <a:xfrm>
            <a:off x="0" y="5806080"/>
            <a:ext cx="10078920" cy="1752840"/>
          </a:xfrm>
          <a:prstGeom prst="rect">
            <a:avLst/>
          </a:prstGeom>
          <a:ln>
            <a:noFill/>
          </a:ln>
        </p:spPr>
      </p:pic>
      <p:sp>
        <p:nvSpPr>
          <p:cNvPr id="40" name="CustomShape 1"/>
          <p:cNvSpPr/>
          <p:nvPr/>
        </p:nvSpPr>
        <p:spPr>
          <a:xfrm>
            <a:off x="504000" y="4055760"/>
            <a:ext cx="9070920" cy="2756160"/>
          </a:xfrm>
          <a:prstGeom prst="rect">
            <a:avLst/>
          </a:prstGeom>
          <a:noFill/>
          <a:ln>
            <a:noFill/>
          </a:ln>
        </p:spPr>
        <p:style>
          <a:lnRef idx="0"/>
          <a:fillRef idx="0"/>
          <a:effectRef idx="0"/>
          <a:fontRef idx="minor"/>
        </p:style>
      </p:sp>
      <p:sp>
        <p:nvSpPr>
          <p:cNvPr id="41" name="PlaceHolder 2"/>
          <p:cNvSpPr>
            <a:spLocks noGrp="1"/>
          </p:cNvSpPr>
          <p:nvPr>
            <p:ph type="title"/>
          </p:nvPr>
        </p:nvSpPr>
        <p:spPr>
          <a:xfrm>
            <a:off x="504000" y="301320"/>
            <a:ext cx="9072000" cy="1261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2" name="PlaceHolder 3"/>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79" name="CustomShape 1"/>
          <p:cNvSpPr/>
          <p:nvPr/>
        </p:nvSpPr>
        <p:spPr>
          <a:xfrm>
            <a:off x="464400" y="5216040"/>
            <a:ext cx="9063720" cy="2824920"/>
          </a:xfrm>
          <a:prstGeom prst="rect">
            <a:avLst/>
          </a:prstGeom>
          <a:noFill/>
          <a:ln>
            <a:noFill/>
          </a:ln>
        </p:spPr>
        <p:style>
          <a:lnRef idx="0"/>
          <a:fillRef idx="0"/>
          <a:effectRef idx="0"/>
          <a:fontRef idx="minor"/>
        </p:style>
      </p:sp>
      <p:sp>
        <p:nvSpPr>
          <p:cNvPr id="80" name="PlaceHolder 2"/>
          <p:cNvSpPr>
            <a:spLocks noGrp="1"/>
          </p:cNvSpPr>
          <p:nvPr>
            <p:ph type="title"/>
          </p:nvPr>
        </p:nvSpPr>
        <p:spPr>
          <a:xfrm>
            <a:off x="504000" y="301320"/>
            <a:ext cx="9072000" cy="1261800"/>
          </a:xfrm>
          <a:prstGeom prst="rect">
            <a:avLst/>
          </a:prstGeom>
        </p:spPr>
        <p:txBody>
          <a:bodyPr lIns="0" rIns="0" tIns="0" bIns="0" anchor="ctr">
            <a:noAutofit/>
          </a:bodyPr>
          <a:p>
            <a:pPr algn="ctr"/>
            <a:r>
              <a:rPr b="0" lang="en-US" sz="4400" spc="-1" strike="noStrike">
                <a:latin typeface="Arial"/>
              </a:rPr>
              <a:t>Click to edit the </a:t>
            </a:r>
            <a:r>
              <a:rPr b="0" lang="en-US" sz="4400" spc="-1" strike="noStrike">
                <a:latin typeface="Arial"/>
              </a:rPr>
              <a:t>title text format</a:t>
            </a:r>
            <a:endParaRPr b="0" lang="en-US" sz="4400" spc="-1" strike="noStrike">
              <a:latin typeface="Arial"/>
            </a:endParaRPr>
          </a:p>
        </p:txBody>
      </p:sp>
      <p:sp>
        <p:nvSpPr>
          <p:cNvPr id="81" name="PlaceHolder 3"/>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18" name="Picture 38" descr=""/>
          <p:cNvPicPr/>
          <p:nvPr/>
        </p:nvPicPr>
        <p:blipFill>
          <a:blip r:embed="rId2"/>
          <a:stretch/>
        </p:blipFill>
        <p:spPr>
          <a:xfrm>
            <a:off x="0" y="5806080"/>
            <a:ext cx="10078920" cy="1752840"/>
          </a:xfrm>
          <a:prstGeom prst="rect">
            <a:avLst/>
          </a:prstGeom>
          <a:ln>
            <a:noFill/>
          </a:ln>
        </p:spPr>
      </p:pic>
      <p:sp>
        <p:nvSpPr>
          <p:cNvPr id="119" name="CustomShape 1"/>
          <p:cNvSpPr/>
          <p:nvPr/>
        </p:nvSpPr>
        <p:spPr>
          <a:xfrm>
            <a:off x="504000" y="4055760"/>
            <a:ext cx="9070920" cy="2756160"/>
          </a:xfrm>
          <a:prstGeom prst="rect">
            <a:avLst/>
          </a:prstGeom>
          <a:noFill/>
          <a:ln>
            <a:noFill/>
          </a:ln>
        </p:spPr>
        <p:style>
          <a:lnRef idx="0"/>
          <a:fillRef idx="0"/>
          <a:effectRef idx="0"/>
          <a:fontRef idx="minor"/>
        </p:style>
      </p:sp>
      <p:sp>
        <p:nvSpPr>
          <p:cNvPr id="120" name="PlaceHolder 2"/>
          <p:cNvSpPr>
            <a:spLocks noGrp="1"/>
          </p:cNvSpPr>
          <p:nvPr>
            <p:ph type="title"/>
          </p:nvPr>
        </p:nvSpPr>
        <p:spPr>
          <a:xfrm>
            <a:off x="504000" y="301320"/>
            <a:ext cx="9071640" cy="1261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21" name="PlaceHolder 3"/>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image" Target="../media/image64.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3.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365760" y="4023360"/>
            <a:ext cx="9358200" cy="956880"/>
          </a:xfrm>
          <a:prstGeom prst="rect">
            <a:avLst/>
          </a:prstGeom>
          <a:noFill/>
          <a:ln>
            <a:noFill/>
          </a:ln>
        </p:spPr>
        <p:style>
          <a:lnRef idx="0"/>
          <a:fillRef idx="0"/>
          <a:effectRef idx="0"/>
          <a:fontRef idx="minor"/>
        </p:style>
      </p:sp>
      <p:sp>
        <p:nvSpPr>
          <p:cNvPr id="165" name="CustomShape 2"/>
          <p:cNvSpPr/>
          <p:nvPr/>
        </p:nvSpPr>
        <p:spPr>
          <a:xfrm>
            <a:off x="360000" y="5220000"/>
            <a:ext cx="9358200" cy="19782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2200" spc="-1" strike="noStrike">
                <a:solidFill>
                  <a:srgbClr val="ffffff"/>
                </a:solidFill>
                <a:latin typeface="Noto Sans Regular"/>
                <a:ea typeface="DejaVu Sans"/>
              </a:rPr>
              <a:t>A Data Analytic Solution</a:t>
            </a:r>
            <a:endParaRPr b="0" lang="en-US" sz="2200" spc="-1" strike="noStrike">
              <a:latin typeface="Arial"/>
            </a:endParaRPr>
          </a:p>
          <a:p>
            <a:pPr algn="ctr">
              <a:lnSpc>
                <a:spcPct val="100000"/>
              </a:lnSpc>
            </a:pPr>
            <a:endParaRPr b="0" lang="en-US" sz="2200" spc="-1" strike="noStrike">
              <a:latin typeface="Arial"/>
            </a:endParaRPr>
          </a:p>
          <a:p>
            <a:pPr algn="ctr">
              <a:lnSpc>
                <a:spcPct val="100000"/>
              </a:lnSpc>
            </a:pPr>
            <a:r>
              <a:rPr b="0" lang="en-US" sz="2200" spc="-1" strike="noStrike">
                <a:solidFill>
                  <a:srgbClr val="ffffff"/>
                </a:solidFill>
                <a:latin typeface="Noto Sans Regular"/>
                <a:ea typeface="DejaVu Sans"/>
              </a:rPr>
              <a:t>By Michael Surdek</a:t>
            </a:r>
            <a:endParaRPr b="0" lang="en-US" sz="2200" spc="-1" strike="noStrike">
              <a:latin typeface="Arial"/>
            </a:endParaRPr>
          </a:p>
        </p:txBody>
      </p:sp>
      <p:pic>
        <p:nvPicPr>
          <p:cNvPr id="166" name="Picture 86_0" descr=""/>
          <p:cNvPicPr/>
          <p:nvPr/>
        </p:nvPicPr>
        <p:blipFill>
          <a:blip r:embed="rId1"/>
          <a:stretch/>
        </p:blipFill>
        <p:spPr>
          <a:xfrm>
            <a:off x="883080" y="731520"/>
            <a:ext cx="3413160" cy="3413160"/>
          </a:xfrm>
          <a:prstGeom prst="rect">
            <a:avLst/>
          </a:prstGeom>
          <a:ln>
            <a:noFill/>
          </a:ln>
        </p:spPr>
      </p:pic>
      <p:sp>
        <p:nvSpPr>
          <p:cNvPr id="167" name="CustomShape 3"/>
          <p:cNvSpPr/>
          <p:nvPr/>
        </p:nvSpPr>
        <p:spPr>
          <a:xfrm>
            <a:off x="4914360" y="758160"/>
            <a:ext cx="5325480" cy="3263760"/>
          </a:xfrm>
          <a:prstGeom prst="rect">
            <a:avLst/>
          </a:prstGeom>
          <a:noFill/>
          <a:ln>
            <a:noFill/>
          </a:ln>
        </p:spPr>
        <p:style>
          <a:lnRef idx="0"/>
          <a:fillRef idx="0"/>
          <a:effectRef idx="0"/>
          <a:fontRef idx="minor"/>
        </p:style>
        <p:txBody>
          <a:bodyPr lIns="0" rIns="0" tIns="0" bIns="0" anchor="b">
            <a:noAutofit/>
          </a:bodyPr>
          <a:p>
            <a:pPr>
              <a:lnSpc>
                <a:spcPct val="100000"/>
              </a:lnSpc>
            </a:pPr>
            <a:r>
              <a:rPr b="0" lang="en-US" sz="5400" spc="-1" strike="noStrike">
                <a:solidFill>
                  <a:srgbClr val="2a6099"/>
                </a:solidFill>
                <a:latin typeface="Noto Sans Light"/>
                <a:ea typeface="DejaVu Sans"/>
              </a:rPr>
              <a:t>Addressing Churn in GE’s Healthcare IT Service</a:t>
            </a:r>
            <a:endParaRPr b="0" lang="en-US" sz="5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360000" y="301320"/>
            <a:ext cx="9358200" cy="956880"/>
          </a:xfrm>
          <a:prstGeom prst="rect">
            <a:avLst/>
          </a:prstGeom>
          <a:noFill/>
          <a:ln>
            <a:noFill/>
          </a:ln>
        </p:spPr>
        <p:style>
          <a:lnRef idx="0"/>
          <a:fillRef idx="0"/>
          <a:effectRef idx="0"/>
          <a:fontRef idx="minor"/>
        </p:style>
      </p:sp>
      <p:pic>
        <p:nvPicPr>
          <p:cNvPr id="215" name="Picture 89_8" descr=""/>
          <p:cNvPicPr/>
          <p:nvPr/>
        </p:nvPicPr>
        <p:blipFill>
          <a:blip r:embed="rId1"/>
          <a:stretch/>
        </p:blipFill>
        <p:spPr>
          <a:xfrm>
            <a:off x="8930160" y="274320"/>
            <a:ext cx="943920" cy="943920"/>
          </a:xfrm>
          <a:prstGeom prst="rect">
            <a:avLst/>
          </a:prstGeom>
          <a:ln>
            <a:noFill/>
          </a:ln>
        </p:spPr>
      </p:pic>
      <p:sp>
        <p:nvSpPr>
          <p:cNvPr id="216" name="CustomShape 2"/>
          <p:cNvSpPr/>
          <p:nvPr/>
        </p:nvSpPr>
        <p:spPr>
          <a:xfrm>
            <a:off x="0" y="18000"/>
            <a:ext cx="9070920" cy="1260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ID &amp; Target Data</a:t>
            </a:r>
            <a:endParaRPr b="0" lang="en-US" sz="4900" spc="-1" strike="noStrike">
              <a:latin typeface="Arial"/>
            </a:endParaRPr>
          </a:p>
        </p:txBody>
      </p:sp>
      <p:sp>
        <p:nvSpPr>
          <p:cNvPr id="217" name="CustomShape 3"/>
          <p:cNvSpPr/>
          <p:nvPr/>
        </p:nvSpPr>
        <p:spPr>
          <a:xfrm>
            <a:off x="640080" y="1280160"/>
            <a:ext cx="8777520" cy="447984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2200" spc="-1" strike="noStrike">
                <a:solidFill>
                  <a:srgbClr val="000000"/>
                </a:solidFill>
                <a:highlight>
                  <a:srgbClr val="ffffff"/>
                </a:highlight>
                <a:latin typeface="Noto Sans Regular"/>
                <a:ea typeface="DejaVu Sans"/>
              </a:rPr>
              <a:t>Unique Identifier – Customer ID</a:t>
            </a:r>
            <a:endParaRPr b="0" lang="en-US" sz="2200" spc="-1" strike="noStrike">
              <a:solidFill>
                <a:srgbClr val="000000"/>
              </a:solidFill>
              <a:latin typeface="Arial"/>
            </a:endParaRPr>
          </a:p>
          <a:p>
            <a:pPr marL="219600" indent="-215640">
              <a:lnSpc>
                <a:spcPct val="100000"/>
              </a:lnSpc>
              <a:spcAft>
                <a:spcPts val="1414"/>
              </a:spcAft>
              <a:buClr>
                <a:srgbClr val="000000"/>
              </a:buClr>
              <a:buSzPct val="45000"/>
              <a:buFont typeface="Wingdings" charset="2"/>
              <a:buChar char=""/>
            </a:pPr>
            <a:r>
              <a:rPr b="0" lang="en-US" sz="1800" spc="-1" strike="noStrike">
                <a:solidFill>
                  <a:srgbClr val="000000"/>
                </a:solidFill>
                <a:highlight>
                  <a:srgbClr val="ffffff"/>
                </a:highlight>
                <a:latin typeface="Noto Sans Regular"/>
                <a:ea typeface="DejaVu Sans"/>
              </a:rPr>
              <a:t>7 digits (e.g. 1000057)</a:t>
            </a:r>
            <a:endParaRPr b="0" lang="en-US" sz="1800" spc="-1" strike="noStrike">
              <a:solidFill>
                <a:srgbClr val="000000"/>
              </a:solidFill>
              <a:latin typeface="Arial"/>
            </a:endParaRPr>
          </a:p>
          <a:p>
            <a:pPr marL="219600" indent="-215640">
              <a:lnSpc>
                <a:spcPct val="100000"/>
              </a:lnSpc>
              <a:spcAft>
                <a:spcPts val="1414"/>
              </a:spcAft>
              <a:buClr>
                <a:srgbClr val="000000"/>
              </a:buClr>
              <a:buSzPct val="45000"/>
              <a:buFont typeface="Wingdings" charset="2"/>
              <a:buChar char=""/>
            </a:pPr>
            <a:r>
              <a:rPr b="0" lang="en-US" sz="1800" spc="-1" strike="noStrike">
                <a:solidFill>
                  <a:srgbClr val="000000"/>
                </a:solidFill>
                <a:highlight>
                  <a:srgbClr val="ffffff"/>
                </a:highlight>
                <a:latin typeface="Noto Sans Regular"/>
                <a:ea typeface="DejaVu Sans"/>
              </a:rPr>
              <a:t>No duplicates</a:t>
            </a:r>
            <a:endParaRPr b="0" lang="en-US" sz="1800" spc="-1" strike="noStrike">
              <a:solidFill>
                <a:srgbClr val="000000"/>
              </a:solidFill>
              <a:latin typeface="Arial"/>
            </a:endParaRPr>
          </a:p>
          <a:p>
            <a:pPr marL="720">
              <a:lnSpc>
                <a:spcPct val="100000"/>
              </a:lnSpc>
              <a:spcAft>
                <a:spcPts val="1414"/>
              </a:spcAft>
            </a:pPr>
            <a:endParaRPr b="0" lang="en-US" sz="1800" spc="-1" strike="noStrike">
              <a:solidFill>
                <a:srgbClr val="000000"/>
              </a:solidFill>
              <a:latin typeface="Arial"/>
            </a:endParaRPr>
          </a:p>
          <a:p>
            <a:pPr marL="720">
              <a:lnSpc>
                <a:spcPct val="100000"/>
              </a:lnSpc>
              <a:spcAft>
                <a:spcPts val="1414"/>
              </a:spcAft>
            </a:pPr>
            <a:r>
              <a:rPr b="0" lang="en-US" sz="2200" spc="-1" strike="noStrike">
                <a:solidFill>
                  <a:srgbClr val="000000"/>
                </a:solidFill>
                <a:highlight>
                  <a:srgbClr val="ffffff"/>
                </a:highlight>
                <a:latin typeface="Noto Sans Regular"/>
                <a:ea typeface="DejaVu Sans"/>
              </a:rPr>
              <a:t>Target – Churn</a:t>
            </a:r>
            <a:endParaRPr b="0" lang="en-US" sz="2200" spc="-1" strike="noStrike">
              <a:solidFill>
                <a:srgbClr val="000000"/>
              </a:solidFill>
              <a:latin typeface="Arial"/>
            </a:endParaRPr>
          </a:p>
          <a:p>
            <a:pPr marL="219600" indent="-215640">
              <a:lnSpc>
                <a:spcPct val="100000"/>
              </a:lnSpc>
              <a:spcAft>
                <a:spcPts val="1414"/>
              </a:spcAft>
              <a:buClr>
                <a:srgbClr val="000000"/>
              </a:buClr>
              <a:buSzPct val="45000"/>
              <a:buFont typeface="Wingdings" charset="2"/>
              <a:buChar char=""/>
            </a:pPr>
            <a:r>
              <a:rPr b="0" lang="en-US" sz="1800" spc="-1" strike="noStrike">
                <a:solidFill>
                  <a:srgbClr val="000000"/>
                </a:solidFill>
                <a:highlight>
                  <a:srgbClr val="ffffff"/>
                </a:highlight>
                <a:latin typeface="Noto Sans Regular"/>
                <a:ea typeface="DejaVu Sans"/>
              </a:rPr>
              <a:t>Whether or not a customer churned</a:t>
            </a:r>
            <a:endParaRPr b="0" lang="en-US" sz="1800" spc="-1" strike="noStrike">
              <a:solidFill>
                <a:srgbClr val="000000"/>
              </a:solidFill>
              <a:latin typeface="Arial"/>
            </a:endParaRPr>
          </a:p>
          <a:p>
            <a:pPr marL="219600" indent="-215640">
              <a:lnSpc>
                <a:spcPct val="100000"/>
              </a:lnSpc>
              <a:spcAft>
                <a:spcPts val="1414"/>
              </a:spcAft>
              <a:buClr>
                <a:srgbClr val="000000"/>
              </a:buClr>
              <a:buSzPct val="45000"/>
              <a:buFont typeface="Wingdings" charset="2"/>
              <a:buChar char=""/>
            </a:pPr>
            <a:r>
              <a:rPr b="0" lang="en-US" sz="1800" spc="-1" strike="noStrike">
                <a:solidFill>
                  <a:srgbClr val="000000"/>
                </a:solidFill>
                <a:highlight>
                  <a:srgbClr val="ffffff"/>
                </a:highlight>
                <a:latin typeface="Noto Sans Regular"/>
                <a:ea typeface="DejaVu Sans"/>
              </a:rPr>
              <a:t>1 = Yes / 0 = No</a:t>
            </a:r>
            <a:endParaRPr b="0" lang="en-US" sz="1800" spc="-1" strike="noStrike">
              <a:solidFill>
                <a:srgbClr val="000000"/>
              </a:solidFill>
              <a:latin typeface="Arial"/>
            </a:endParaRPr>
          </a:p>
          <a:p>
            <a:pPr marL="219600" indent="-215640">
              <a:lnSpc>
                <a:spcPct val="100000"/>
              </a:lnSpc>
              <a:spcAft>
                <a:spcPts val="1414"/>
              </a:spcAft>
              <a:buClr>
                <a:srgbClr val="000000"/>
              </a:buClr>
              <a:buSzPct val="45000"/>
              <a:buFont typeface="Wingdings" charset="2"/>
              <a:buChar char=""/>
            </a:pPr>
            <a:r>
              <a:rPr b="0" lang="en-US" sz="1800" spc="-1" strike="noStrike">
                <a:solidFill>
                  <a:srgbClr val="000000"/>
                </a:solidFill>
                <a:highlight>
                  <a:srgbClr val="ffffff"/>
                </a:highlight>
                <a:latin typeface="Noto Sans Regular"/>
                <a:ea typeface="DejaVu Sans"/>
              </a:rPr>
              <a:t>Sample data set</a:t>
            </a:r>
            <a:endParaRPr b="0" lang="en-US" sz="1800" spc="-1" strike="noStrike">
              <a:solidFill>
                <a:srgbClr val="000000"/>
              </a:solidFill>
              <a:latin typeface="Arial"/>
            </a:endParaRPr>
          </a:p>
          <a:p>
            <a:pPr lvl="2" marL="648000" indent="-215640">
              <a:lnSpc>
                <a:spcPct val="100000"/>
              </a:lnSpc>
              <a:spcAft>
                <a:spcPts val="1414"/>
              </a:spcAft>
              <a:buClr>
                <a:srgbClr val="000000"/>
              </a:buClr>
              <a:buSzPct val="45000"/>
              <a:buFont typeface="Wingdings" charset="2"/>
              <a:buChar char=""/>
            </a:pPr>
            <a:r>
              <a:rPr b="0" lang="en-US" sz="1800" spc="-1" strike="noStrike">
                <a:solidFill>
                  <a:srgbClr val="000000"/>
                </a:solidFill>
                <a:highlight>
                  <a:srgbClr val="ffffff"/>
                </a:highlight>
                <a:latin typeface="Noto Sans Regular"/>
                <a:ea typeface="DejaVu Sans"/>
              </a:rPr>
              <a:t>31% Yes</a:t>
            </a:r>
            <a:endParaRPr b="0" lang="en-US" sz="1800" spc="-1" strike="noStrike">
              <a:solidFill>
                <a:srgbClr val="000000"/>
              </a:solidFill>
              <a:latin typeface="Arial"/>
            </a:endParaRPr>
          </a:p>
          <a:p>
            <a:pPr lvl="2" marL="648000" indent="-215640">
              <a:lnSpc>
                <a:spcPct val="100000"/>
              </a:lnSpc>
              <a:spcAft>
                <a:spcPts val="1414"/>
              </a:spcAft>
              <a:buClr>
                <a:srgbClr val="000000"/>
              </a:buClr>
              <a:buSzPct val="45000"/>
              <a:buFont typeface="Wingdings" charset="2"/>
              <a:buChar char=""/>
            </a:pPr>
            <a:r>
              <a:rPr b="0" lang="en-US" sz="1800" spc="-1" strike="noStrike">
                <a:solidFill>
                  <a:srgbClr val="000000"/>
                </a:solidFill>
                <a:highlight>
                  <a:srgbClr val="ffffff"/>
                </a:highlight>
                <a:latin typeface="Noto Sans Regular"/>
                <a:ea typeface="DejaVu Sans"/>
              </a:rPr>
              <a:t>69% No</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CustomShape 1"/>
          <p:cNvSpPr/>
          <p:nvPr/>
        </p:nvSpPr>
        <p:spPr>
          <a:xfrm>
            <a:off x="365760" y="1463040"/>
            <a:ext cx="2742480" cy="447984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800" spc="-1" strike="noStrike">
                <a:solidFill>
                  <a:srgbClr val="55308d"/>
                </a:solidFill>
                <a:highlight>
                  <a:srgbClr val="ffffff"/>
                </a:highlight>
                <a:latin typeface="Noto Sans Regular"/>
                <a:ea typeface="DejaVu Sans"/>
              </a:rPr>
              <a:t>Income*</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Age (primary)</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Age (secondary)</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Credit adjustments</a:t>
            </a:r>
            <a:endParaRPr b="0" lang="en-US" sz="1800" spc="-1" strike="noStrike">
              <a:latin typeface="Arial"/>
            </a:endParaRPr>
          </a:p>
          <a:p>
            <a:pPr marL="720">
              <a:lnSpc>
                <a:spcPct val="100000"/>
              </a:lnSpc>
              <a:spcAft>
                <a:spcPts val="1414"/>
              </a:spcAft>
            </a:pPr>
            <a:r>
              <a:rPr b="0" lang="en-US" sz="1800" spc="-1" strike="noStrike">
                <a:solidFill>
                  <a:srgbClr val="ff8000"/>
                </a:solidFill>
                <a:highlight>
                  <a:srgbClr val="ffffff"/>
                </a:highlight>
                <a:latin typeface="Noto Sans Regular"/>
                <a:ea typeface="DejaVu Sans"/>
              </a:rPr>
              <a:t>Credit rating</a:t>
            </a:r>
            <a:endParaRPr b="0" lang="en-US" sz="1800" spc="-1" strike="noStrike">
              <a:latin typeface="Arial"/>
            </a:endParaRPr>
          </a:p>
          <a:p>
            <a:pPr marL="720">
              <a:lnSpc>
                <a:spcPct val="100000"/>
              </a:lnSpc>
              <a:spcAft>
                <a:spcPts val="1414"/>
              </a:spcAft>
            </a:pPr>
            <a:r>
              <a:rPr b="0" lang="en-US" sz="1800" spc="-1" strike="noStrike">
                <a:solidFill>
                  <a:srgbClr val="ff8000"/>
                </a:solidFill>
                <a:highlight>
                  <a:srgbClr val="ffffff"/>
                </a:highlight>
                <a:latin typeface="Noto Sans Regular"/>
                <a:ea typeface="DejaVu Sans"/>
              </a:rPr>
              <a:t>Location type*</a:t>
            </a:r>
            <a:endParaRPr b="0" lang="en-US" sz="1800" spc="-1" strike="noStrike">
              <a:latin typeface="Arial"/>
            </a:endParaRPr>
          </a:p>
          <a:p>
            <a:pPr marL="720">
              <a:lnSpc>
                <a:spcPct val="100000"/>
              </a:lnSpc>
              <a:spcAft>
                <a:spcPts val="1414"/>
              </a:spcAft>
            </a:pPr>
            <a:r>
              <a:rPr b="0" lang="en-US" sz="1800" spc="-1" strike="noStrike">
                <a:solidFill>
                  <a:srgbClr val="ff8000"/>
                </a:solidFill>
                <a:highlight>
                  <a:srgbClr val="ffffff"/>
                </a:highlight>
                <a:latin typeface="Noto Sans Regular"/>
                <a:ea typeface="DejaVu Sans"/>
              </a:rPr>
              <a:t>Area code</a:t>
            </a:r>
            <a:endParaRPr b="0" lang="en-US" sz="1800" spc="-1" strike="noStrike">
              <a:latin typeface="Arial"/>
            </a:endParaRPr>
          </a:p>
          <a:p>
            <a:pPr marL="720">
              <a:lnSpc>
                <a:spcPct val="100000"/>
              </a:lnSpc>
              <a:spcAft>
                <a:spcPts val="1414"/>
              </a:spcAft>
            </a:pPr>
            <a:r>
              <a:rPr b="0" lang="en-US" sz="1800" spc="-1" strike="noStrike">
                <a:solidFill>
                  <a:srgbClr val="ff8000"/>
                </a:solidFill>
                <a:highlight>
                  <a:srgbClr val="ffffff"/>
                </a:highlight>
                <a:latin typeface="Noto Sans Regular"/>
                <a:ea typeface="DejaVu Sans"/>
              </a:rPr>
              <a:t>Occupation</a:t>
            </a:r>
            <a:endParaRPr b="0" lang="en-US" sz="1800" spc="-1" strike="noStrike">
              <a:latin typeface="Arial"/>
            </a:endParaRPr>
          </a:p>
          <a:p>
            <a:pPr marL="720">
              <a:lnSpc>
                <a:spcPct val="100000"/>
              </a:lnSpc>
              <a:spcAft>
                <a:spcPts val="1414"/>
              </a:spcAft>
            </a:pPr>
            <a:r>
              <a:rPr b="0" lang="en-US" sz="1800" spc="-1" strike="noStrike">
                <a:solidFill>
                  <a:srgbClr val="ff8000"/>
                </a:solidFill>
                <a:highlight>
                  <a:srgbClr val="ffffff"/>
                </a:highlight>
                <a:latin typeface="Noto Sans Regular"/>
                <a:ea typeface="DejaVu Sans"/>
              </a:rPr>
              <a:t>Marital status</a:t>
            </a:r>
            <a:endParaRPr b="0" lang="en-US" sz="1800" spc="-1" strike="noStrike">
              <a:latin typeface="Arial"/>
            </a:endParaRPr>
          </a:p>
        </p:txBody>
      </p:sp>
      <p:sp>
        <p:nvSpPr>
          <p:cNvPr id="219" name="CustomShape 2"/>
          <p:cNvSpPr/>
          <p:nvPr/>
        </p:nvSpPr>
        <p:spPr>
          <a:xfrm>
            <a:off x="360000" y="301320"/>
            <a:ext cx="9358200" cy="956880"/>
          </a:xfrm>
          <a:prstGeom prst="rect">
            <a:avLst/>
          </a:prstGeom>
          <a:noFill/>
          <a:ln>
            <a:noFill/>
          </a:ln>
        </p:spPr>
        <p:style>
          <a:lnRef idx="0"/>
          <a:fillRef idx="0"/>
          <a:effectRef idx="0"/>
          <a:fontRef idx="minor"/>
        </p:style>
      </p:sp>
      <p:pic>
        <p:nvPicPr>
          <p:cNvPr id="220" name="Picture 89_15" descr=""/>
          <p:cNvPicPr/>
          <p:nvPr/>
        </p:nvPicPr>
        <p:blipFill>
          <a:blip r:embed="rId1"/>
          <a:stretch/>
        </p:blipFill>
        <p:spPr>
          <a:xfrm>
            <a:off x="8930160" y="274320"/>
            <a:ext cx="943920" cy="943920"/>
          </a:xfrm>
          <a:prstGeom prst="rect">
            <a:avLst/>
          </a:prstGeom>
          <a:ln>
            <a:noFill/>
          </a:ln>
        </p:spPr>
      </p:pic>
      <p:sp>
        <p:nvSpPr>
          <p:cNvPr id="221" name="CustomShape 3"/>
          <p:cNvSpPr/>
          <p:nvPr/>
        </p:nvSpPr>
        <p:spPr>
          <a:xfrm>
            <a:off x="0" y="18000"/>
            <a:ext cx="9070920" cy="1260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Personal Data</a:t>
            </a:r>
            <a:endParaRPr b="0" lang="en-US" sz="4900" spc="-1" strike="noStrike">
              <a:latin typeface="Arial"/>
            </a:endParaRPr>
          </a:p>
        </p:txBody>
      </p:sp>
      <p:sp>
        <p:nvSpPr>
          <p:cNvPr id="222" name="CustomShape 4"/>
          <p:cNvSpPr/>
          <p:nvPr/>
        </p:nvSpPr>
        <p:spPr>
          <a:xfrm>
            <a:off x="3419280" y="1463040"/>
            <a:ext cx="2285280" cy="447984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800" spc="-1" strike="noStrike">
                <a:solidFill>
                  <a:srgbClr val="127622"/>
                </a:solidFill>
                <a:highlight>
                  <a:srgbClr val="ffffff"/>
                </a:highlight>
                <a:latin typeface="Noto Sans Regular"/>
                <a:ea typeface="DejaVu Sans"/>
              </a:rPr>
              <a:t>Home owner</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Known traveler</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PC owner</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Credit card user</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Children</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Motorcycle</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Truck</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RV</a:t>
            </a:r>
            <a:endParaRPr b="0" lang="en-US" sz="1800" spc="-1" strike="noStrike">
              <a:latin typeface="Arial"/>
            </a:endParaRPr>
          </a:p>
        </p:txBody>
      </p:sp>
      <p:sp>
        <p:nvSpPr>
          <p:cNvPr id="223" name="CustomShape 5"/>
          <p:cNvSpPr/>
          <p:nvPr/>
        </p:nvSpPr>
        <p:spPr>
          <a:xfrm>
            <a:off x="182880" y="182880"/>
            <a:ext cx="2102400" cy="857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55308d"/>
                </a:solidFill>
                <a:latin typeface="Arial"/>
                <a:ea typeface="DejaVu Sans"/>
              </a:rPr>
              <a:t>Numeric</a:t>
            </a:r>
            <a:endParaRPr b="0" lang="en-US" sz="1800" spc="-1" strike="noStrike">
              <a:latin typeface="Arial"/>
            </a:endParaRPr>
          </a:p>
          <a:p>
            <a:pPr>
              <a:lnSpc>
                <a:spcPct val="100000"/>
              </a:lnSpc>
            </a:pPr>
            <a:r>
              <a:rPr b="0" lang="en-US" sz="1800" spc="-1" strike="noStrike">
                <a:solidFill>
                  <a:srgbClr val="ff8000"/>
                </a:solidFill>
                <a:latin typeface="Arial"/>
                <a:ea typeface="DejaVu Sans"/>
              </a:rPr>
              <a:t>Categorical</a:t>
            </a:r>
            <a:endParaRPr b="0" lang="en-US" sz="1800" spc="-1" strike="noStrike">
              <a:latin typeface="Arial"/>
            </a:endParaRPr>
          </a:p>
          <a:p>
            <a:pPr>
              <a:lnSpc>
                <a:spcPct val="100000"/>
              </a:lnSpc>
            </a:pPr>
            <a:r>
              <a:rPr b="0" lang="en-US" sz="1800" spc="-1" strike="noStrike">
                <a:solidFill>
                  <a:srgbClr val="127622"/>
                </a:solidFill>
                <a:latin typeface="Arial"/>
                <a:ea typeface="DejaVu Sans"/>
              </a:rPr>
              <a:t>Binary</a:t>
            </a:r>
            <a:endParaRPr b="0" lang="en-US" sz="1800" spc="-1" strike="noStrike">
              <a:latin typeface="Arial"/>
            </a:endParaRPr>
          </a:p>
        </p:txBody>
      </p:sp>
      <p:pic>
        <p:nvPicPr>
          <p:cNvPr id="224" name="" descr=""/>
          <p:cNvPicPr/>
          <p:nvPr/>
        </p:nvPicPr>
        <p:blipFill>
          <a:blip r:embed="rId2"/>
          <a:srcRect l="957" t="0" r="0" b="0"/>
          <a:stretch/>
        </p:blipFill>
        <p:spPr>
          <a:xfrm>
            <a:off x="6400800" y="1396080"/>
            <a:ext cx="3137040" cy="2011320"/>
          </a:xfrm>
          <a:prstGeom prst="rect">
            <a:avLst/>
          </a:prstGeom>
          <a:ln>
            <a:noFill/>
          </a:ln>
        </p:spPr>
      </p:pic>
      <p:pic>
        <p:nvPicPr>
          <p:cNvPr id="225" name="" descr=""/>
          <p:cNvPicPr/>
          <p:nvPr/>
        </p:nvPicPr>
        <p:blipFill>
          <a:blip r:embed="rId3"/>
          <a:stretch/>
        </p:blipFill>
        <p:spPr>
          <a:xfrm>
            <a:off x="6345000" y="3657600"/>
            <a:ext cx="3255120" cy="210276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360000" y="301320"/>
            <a:ext cx="9358200" cy="956880"/>
          </a:xfrm>
          <a:prstGeom prst="rect">
            <a:avLst/>
          </a:prstGeom>
          <a:noFill/>
          <a:ln>
            <a:noFill/>
          </a:ln>
        </p:spPr>
        <p:style>
          <a:lnRef idx="0"/>
          <a:fillRef idx="0"/>
          <a:effectRef idx="0"/>
          <a:fontRef idx="minor"/>
        </p:style>
      </p:sp>
      <p:pic>
        <p:nvPicPr>
          <p:cNvPr id="227" name="Picture 89_9" descr=""/>
          <p:cNvPicPr/>
          <p:nvPr/>
        </p:nvPicPr>
        <p:blipFill>
          <a:blip r:embed="rId1"/>
          <a:stretch/>
        </p:blipFill>
        <p:spPr>
          <a:xfrm>
            <a:off x="8930160" y="274320"/>
            <a:ext cx="943920" cy="943920"/>
          </a:xfrm>
          <a:prstGeom prst="rect">
            <a:avLst/>
          </a:prstGeom>
          <a:ln>
            <a:noFill/>
          </a:ln>
        </p:spPr>
      </p:pic>
      <p:sp>
        <p:nvSpPr>
          <p:cNvPr id="228" name="CustomShape 2"/>
          <p:cNvSpPr/>
          <p:nvPr/>
        </p:nvSpPr>
        <p:spPr>
          <a:xfrm>
            <a:off x="0" y="18000"/>
            <a:ext cx="9070920" cy="1260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Usage Data</a:t>
            </a:r>
            <a:endParaRPr b="0" lang="en-US" sz="4900" spc="-1" strike="noStrike">
              <a:latin typeface="Arial"/>
            </a:endParaRPr>
          </a:p>
        </p:txBody>
      </p:sp>
      <p:sp>
        <p:nvSpPr>
          <p:cNvPr id="229" name="CustomShape 3"/>
          <p:cNvSpPr/>
          <p:nvPr/>
        </p:nvSpPr>
        <p:spPr>
          <a:xfrm>
            <a:off x="365760" y="1463040"/>
            <a:ext cx="2742480" cy="447984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800" spc="-1" strike="noStrike">
                <a:solidFill>
                  <a:srgbClr val="55308d"/>
                </a:solidFill>
                <a:highlight>
                  <a:srgbClr val="ffffff"/>
                </a:highlight>
                <a:latin typeface="Noto Sans regular"/>
                <a:ea typeface="DejaVu Sans"/>
              </a:rPr>
              <a:t>Minutes of use</a:t>
            </a:r>
            <a:endParaRPr b="0" lang="en-US" sz="1800" spc="-1" strike="noStrike">
              <a:latin typeface="Noto Sans regular"/>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Change in minutes*</a:t>
            </a:r>
            <a:endParaRPr b="0" lang="en-US" sz="1800" spc="-1" strike="noStrike">
              <a:latin typeface="Noto Sans regular"/>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Director assisted calls</a:t>
            </a:r>
            <a:endParaRPr b="0" lang="en-US" sz="1800" spc="-1" strike="noStrike">
              <a:latin typeface="Noto Sans regular"/>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Dropped calls</a:t>
            </a:r>
            <a:endParaRPr b="0" lang="en-US" sz="1800" spc="-1" strike="noStrike">
              <a:latin typeface="Noto Sans regular"/>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Blocked calls</a:t>
            </a:r>
            <a:endParaRPr b="0" lang="en-US" sz="1800" spc="-1" strike="noStrike">
              <a:latin typeface="Noto Sans regular"/>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Dropped+Blocked calls</a:t>
            </a:r>
            <a:endParaRPr b="0" lang="en-US" sz="1800" spc="-1" strike="noStrike">
              <a:latin typeface="Noto Sans regular"/>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Unanswered calls</a:t>
            </a:r>
            <a:endParaRPr b="0" lang="en-US" sz="1800" spc="-1" strike="noStrike">
              <a:latin typeface="Noto Sans regular"/>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Call forwarding</a:t>
            </a:r>
            <a:endParaRPr b="0" lang="en-US" sz="1800" spc="-1" strike="noStrike">
              <a:latin typeface="Noto Sans regular"/>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Call waiting</a:t>
            </a:r>
            <a:endParaRPr b="0" lang="en-US" sz="1800" spc="-1" strike="noStrike">
              <a:latin typeface="Noto Sans regular"/>
            </a:endParaRPr>
          </a:p>
        </p:txBody>
      </p:sp>
      <p:sp>
        <p:nvSpPr>
          <p:cNvPr id="230" name="CustomShape 4"/>
          <p:cNvSpPr/>
          <p:nvPr/>
        </p:nvSpPr>
        <p:spPr>
          <a:xfrm>
            <a:off x="3383280" y="1463040"/>
            <a:ext cx="2833920" cy="447984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800" spc="-1" strike="noStrike">
                <a:solidFill>
                  <a:srgbClr val="55308d"/>
                </a:solidFill>
                <a:highlight>
                  <a:srgbClr val="ffffff"/>
                </a:highlight>
                <a:latin typeface="Noto Sans Regular"/>
                <a:ea typeface="DejaVu Sans"/>
              </a:rPr>
              <a:t>Overage</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Roaming</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Customer care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Threeway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Minutes of received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Outgoing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Incoming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Peak voice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Off-peak voice calls</a:t>
            </a:r>
            <a:endParaRPr b="0" lang="en-US" sz="1800" spc="-1" strike="noStrike">
              <a:latin typeface="Arial"/>
            </a:endParaRPr>
          </a:p>
        </p:txBody>
      </p:sp>
      <p:sp>
        <p:nvSpPr>
          <p:cNvPr id="231" name="CustomShape 5"/>
          <p:cNvSpPr/>
          <p:nvPr/>
        </p:nvSpPr>
        <p:spPr>
          <a:xfrm>
            <a:off x="182880" y="182880"/>
            <a:ext cx="2102400" cy="857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55308d"/>
                </a:solidFill>
                <a:latin typeface="Arial"/>
                <a:ea typeface="DejaVu Sans"/>
              </a:rPr>
              <a:t>Numeric</a:t>
            </a:r>
            <a:endParaRPr b="0" lang="en-US" sz="1800" spc="-1" strike="noStrike">
              <a:latin typeface="Arial"/>
            </a:endParaRPr>
          </a:p>
          <a:p>
            <a:pPr>
              <a:lnSpc>
                <a:spcPct val="100000"/>
              </a:lnSpc>
            </a:pPr>
            <a:r>
              <a:rPr b="0" lang="en-US" sz="1800" spc="-1" strike="noStrike">
                <a:solidFill>
                  <a:srgbClr val="ff8000"/>
                </a:solidFill>
                <a:latin typeface="Arial"/>
                <a:ea typeface="DejaVu Sans"/>
              </a:rPr>
              <a:t>Categorical</a:t>
            </a:r>
            <a:endParaRPr b="0" lang="en-US" sz="1800" spc="-1" strike="noStrike">
              <a:latin typeface="Arial"/>
            </a:endParaRPr>
          </a:p>
          <a:p>
            <a:pPr>
              <a:lnSpc>
                <a:spcPct val="100000"/>
              </a:lnSpc>
            </a:pPr>
            <a:r>
              <a:rPr b="0" lang="en-US" sz="1800" spc="-1" strike="noStrike">
                <a:solidFill>
                  <a:srgbClr val="127622"/>
                </a:solidFill>
                <a:latin typeface="Arial"/>
                <a:ea typeface="DejaVu Sans"/>
              </a:rPr>
              <a:t>Binary</a:t>
            </a:r>
            <a:endParaRPr b="0" lang="en-US" sz="1800" spc="-1" strike="noStrike">
              <a:latin typeface="Arial"/>
            </a:endParaRPr>
          </a:p>
        </p:txBody>
      </p:sp>
      <p:pic>
        <p:nvPicPr>
          <p:cNvPr id="232" name="" descr=""/>
          <p:cNvPicPr/>
          <p:nvPr/>
        </p:nvPicPr>
        <p:blipFill>
          <a:blip r:embed="rId2"/>
          <a:stretch/>
        </p:blipFill>
        <p:spPr>
          <a:xfrm>
            <a:off x="6400800" y="3114000"/>
            <a:ext cx="3603240" cy="2646360"/>
          </a:xfrm>
          <a:prstGeom prst="rect">
            <a:avLst/>
          </a:prstGeom>
          <a:ln>
            <a:noFill/>
          </a:ln>
        </p:spPr>
      </p:pic>
      <p:pic>
        <p:nvPicPr>
          <p:cNvPr id="233" name="" descr=""/>
          <p:cNvPicPr/>
          <p:nvPr/>
        </p:nvPicPr>
        <p:blipFill>
          <a:blip r:embed="rId3"/>
          <a:stretch/>
        </p:blipFill>
        <p:spPr>
          <a:xfrm>
            <a:off x="6159960" y="1285200"/>
            <a:ext cx="3113280" cy="164052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360000" y="301320"/>
            <a:ext cx="9358200" cy="956880"/>
          </a:xfrm>
          <a:prstGeom prst="rect">
            <a:avLst/>
          </a:prstGeom>
          <a:noFill/>
          <a:ln>
            <a:noFill/>
          </a:ln>
        </p:spPr>
        <p:style>
          <a:lnRef idx="0"/>
          <a:fillRef idx="0"/>
          <a:effectRef idx="0"/>
          <a:fontRef idx="minor"/>
        </p:style>
      </p:sp>
      <p:pic>
        <p:nvPicPr>
          <p:cNvPr id="235" name="Picture 89_10" descr=""/>
          <p:cNvPicPr/>
          <p:nvPr/>
        </p:nvPicPr>
        <p:blipFill>
          <a:blip r:embed="rId1"/>
          <a:stretch/>
        </p:blipFill>
        <p:spPr>
          <a:xfrm>
            <a:off x="8930160" y="274320"/>
            <a:ext cx="943920" cy="943920"/>
          </a:xfrm>
          <a:prstGeom prst="rect">
            <a:avLst/>
          </a:prstGeom>
          <a:ln>
            <a:noFill/>
          </a:ln>
        </p:spPr>
      </p:pic>
      <p:sp>
        <p:nvSpPr>
          <p:cNvPr id="236" name="CustomShape 2"/>
          <p:cNvSpPr/>
          <p:nvPr/>
        </p:nvSpPr>
        <p:spPr>
          <a:xfrm>
            <a:off x="0" y="18000"/>
            <a:ext cx="9070920" cy="1260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Subscription Data</a:t>
            </a:r>
            <a:endParaRPr b="0" lang="en-US" sz="4900" spc="-1" strike="noStrike">
              <a:latin typeface="Arial"/>
            </a:endParaRPr>
          </a:p>
        </p:txBody>
      </p:sp>
      <p:sp>
        <p:nvSpPr>
          <p:cNvPr id="237" name="CustomShape 3"/>
          <p:cNvSpPr/>
          <p:nvPr/>
        </p:nvSpPr>
        <p:spPr>
          <a:xfrm>
            <a:off x="365760" y="1463040"/>
            <a:ext cx="2742480" cy="447984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800" spc="-1" strike="noStrike">
                <a:solidFill>
                  <a:srgbClr val="55308d"/>
                </a:solidFill>
                <a:highlight>
                  <a:srgbClr val="ffffff"/>
                </a:highlight>
                <a:latin typeface="Noto Sans Regular"/>
                <a:ea typeface="DejaVu Sans"/>
              </a:rPr>
              <a:t>Revenue*</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Change in revenue</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Recurring charge</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Months active*</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Active subscribers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Unique subscribers</a:t>
            </a:r>
            <a:endParaRPr b="0" lang="en-US" sz="1800" spc="-1" strike="noStrike">
              <a:latin typeface="Arial"/>
            </a:endParaRPr>
          </a:p>
        </p:txBody>
      </p:sp>
      <p:sp>
        <p:nvSpPr>
          <p:cNvPr id="238" name="CustomShape 4"/>
          <p:cNvSpPr/>
          <p:nvPr/>
        </p:nvSpPr>
        <p:spPr>
          <a:xfrm>
            <a:off x="182880" y="182880"/>
            <a:ext cx="2102400" cy="857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55308d"/>
                </a:solidFill>
                <a:latin typeface="Arial"/>
                <a:ea typeface="DejaVu Sans"/>
              </a:rPr>
              <a:t>Numeric</a:t>
            </a:r>
            <a:endParaRPr b="0" lang="en-US" sz="1800" spc="-1" strike="noStrike">
              <a:latin typeface="Arial"/>
            </a:endParaRPr>
          </a:p>
          <a:p>
            <a:pPr>
              <a:lnSpc>
                <a:spcPct val="100000"/>
              </a:lnSpc>
            </a:pPr>
            <a:r>
              <a:rPr b="0" lang="en-US" sz="1800" spc="-1" strike="noStrike">
                <a:solidFill>
                  <a:srgbClr val="ff8000"/>
                </a:solidFill>
                <a:latin typeface="Arial"/>
                <a:ea typeface="DejaVu Sans"/>
              </a:rPr>
              <a:t>Categorical</a:t>
            </a:r>
            <a:endParaRPr b="0" lang="en-US" sz="1800" spc="-1" strike="noStrike">
              <a:latin typeface="Arial"/>
            </a:endParaRPr>
          </a:p>
          <a:p>
            <a:pPr>
              <a:lnSpc>
                <a:spcPct val="100000"/>
              </a:lnSpc>
            </a:pPr>
            <a:r>
              <a:rPr b="0" lang="en-US" sz="1800" spc="-1" strike="noStrike">
                <a:solidFill>
                  <a:srgbClr val="127622"/>
                </a:solidFill>
                <a:latin typeface="Arial"/>
                <a:ea typeface="DejaVu Sans"/>
              </a:rPr>
              <a:t>Binary</a:t>
            </a:r>
            <a:endParaRPr b="0" lang="en-US" sz="1800" spc="-1" strike="noStrike">
              <a:latin typeface="Arial"/>
            </a:endParaRPr>
          </a:p>
        </p:txBody>
      </p:sp>
      <p:pic>
        <p:nvPicPr>
          <p:cNvPr id="239" name="" descr=""/>
          <p:cNvPicPr/>
          <p:nvPr/>
        </p:nvPicPr>
        <p:blipFill>
          <a:blip r:embed="rId2"/>
          <a:stretch/>
        </p:blipFill>
        <p:spPr>
          <a:xfrm>
            <a:off x="5760720" y="2011680"/>
            <a:ext cx="3988440" cy="2925720"/>
          </a:xfrm>
          <a:prstGeom prst="rect">
            <a:avLst/>
          </a:prstGeom>
          <a:ln>
            <a:noFill/>
          </a:ln>
        </p:spPr>
      </p:pic>
      <p:pic>
        <p:nvPicPr>
          <p:cNvPr id="240" name="" descr=""/>
          <p:cNvPicPr/>
          <p:nvPr/>
        </p:nvPicPr>
        <p:blipFill>
          <a:blip r:embed="rId3"/>
          <a:stretch/>
        </p:blipFill>
        <p:spPr>
          <a:xfrm>
            <a:off x="3677040" y="2671200"/>
            <a:ext cx="1260360" cy="126036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360000" y="301320"/>
            <a:ext cx="9358200" cy="956880"/>
          </a:xfrm>
          <a:prstGeom prst="rect">
            <a:avLst/>
          </a:prstGeom>
          <a:noFill/>
          <a:ln>
            <a:noFill/>
          </a:ln>
        </p:spPr>
        <p:style>
          <a:lnRef idx="0"/>
          <a:fillRef idx="0"/>
          <a:effectRef idx="0"/>
          <a:fontRef idx="minor"/>
        </p:style>
      </p:sp>
      <p:pic>
        <p:nvPicPr>
          <p:cNvPr id="242" name="Picture 89_11" descr=""/>
          <p:cNvPicPr/>
          <p:nvPr/>
        </p:nvPicPr>
        <p:blipFill>
          <a:blip r:embed="rId1"/>
          <a:stretch/>
        </p:blipFill>
        <p:spPr>
          <a:xfrm>
            <a:off x="8930160" y="274320"/>
            <a:ext cx="943920" cy="943920"/>
          </a:xfrm>
          <a:prstGeom prst="rect">
            <a:avLst/>
          </a:prstGeom>
          <a:ln>
            <a:noFill/>
          </a:ln>
        </p:spPr>
      </p:pic>
      <p:sp>
        <p:nvSpPr>
          <p:cNvPr id="243" name="CustomShape 2"/>
          <p:cNvSpPr/>
          <p:nvPr/>
        </p:nvSpPr>
        <p:spPr>
          <a:xfrm>
            <a:off x="0" y="18000"/>
            <a:ext cx="9070920" cy="1260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Equipment Data</a:t>
            </a:r>
            <a:endParaRPr b="0" lang="en-US" sz="4900" spc="-1" strike="noStrike">
              <a:latin typeface="Arial"/>
            </a:endParaRPr>
          </a:p>
        </p:txBody>
      </p:sp>
      <p:sp>
        <p:nvSpPr>
          <p:cNvPr id="244" name="CustomShape 3"/>
          <p:cNvSpPr/>
          <p:nvPr/>
        </p:nvSpPr>
        <p:spPr>
          <a:xfrm>
            <a:off x="365760" y="1463040"/>
            <a:ext cx="2742480" cy="447984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800" spc="-1" strike="noStrike">
                <a:solidFill>
                  <a:srgbClr val="55308d"/>
                </a:solidFill>
                <a:highlight>
                  <a:srgbClr val="ffffff"/>
                </a:highlight>
                <a:latin typeface="Noto Sans Regular"/>
                <a:ea typeface="DejaVu Sans"/>
              </a:rPr>
              <a:t>Set price</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Phones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Models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Equipment days*</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Refurbished*</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Web capability</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New cell yes</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New cell no</a:t>
            </a:r>
            <a:endParaRPr b="0" lang="en-US" sz="1800" spc="-1" strike="noStrike">
              <a:latin typeface="Arial"/>
            </a:endParaRPr>
          </a:p>
        </p:txBody>
      </p:sp>
      <p:sp>
        <p:nvSpPr>
          <p:cNvPr id="245" name="CustomShape 4"/>
          <p:cNvSpPr/>
          <p:nvPr/>
        </p:nvSpPr>
        <p:spPr>
          <a:xfrm>
            <a:off x="182880" y="182880"/>
            <a:ext cx="2102400" cy="857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55308d"/>
                </a:solidFill>
                <a:latin typeface="Arial"/>
                <a:ea typeface="DejaVu Sans"/>
              </a:rPr>
              <a:t>Numeric</a:t>
            </a:r>
            <a:endParaRPr b="0" lang="en-US" sz="1800" spc="-1" strike="noStrike">
              <a:latin typeface="Arial"/>
            </a:endParaRPr>
          </a:p>
          <a:p>
            <a:pPr>
              <a:lnSpc>
                <a:spcPct val="100000"/>
              </a:lnSpc>
            </a:pPr>
            <a:r>
              <a:rPr b="0" lang="en-US" sz="1800" spc="-1" strike="noStrike">
                <a:solidFill>
                  <a:srgbClr val="ff8000"/>
                </a:solidFill>
                <a:latin typeface="Arial"/>
                <a:ea typeface="DejaVu Sans"/>
              </a:rPr>
              <a:t>Categorical</a:t>
            </a:r>
            <a:endParaRPr b="0" lang="en-US" sz="1800" spc="-1" strike="noStrike">
              <a:latin typeface="Arial"/>
            </a:endParaRPr>
          </a:p>
          <a:p>
            <a:pPr>
              <a:lnSpc>
                <a:spcPct val="100000"/>
              </a:lnSpc>
            </a:pPr>
            <a:r>
              <a:rPr b="0" lang="en-US" sz="1800" spc="-1" strike="noStrike">
                <a:solidFill>
                  <a:srgbClr val="127622"/>
                </a:solidFill>
                <a:latin typeface="Arial"/>
                <a:ea typeface="DejaVu Sans"/>
              </a:rPr>
              <a:t>Binary</a:t>
            </a:r>
            <a:endParaRPr b="0" lang="en-US" sz="1800" spc="-1" strike="noStrike">
              <a:latin typeface="Arial"/>
            </a:endParaRPr>
          </a:p>
        </p:txBody>
      </p:sp>
      <p:pic>
        <p:nvPicPr>
          <p:cNvPr id="246" name="" descr=""/>
          <p:cNvPicPr/>
          <p:nvPr/>
        </p:nvPicPr>
        <p:blipFill>
          <a:blip r:embed="rId2"/>
          <a:stretch/>
        </p:blipFill>
        <p:spPr>
          <a:xfrm>
            <a:off x="2753280" y="2103120"/>
            <a:ext cx="3464280" cy="2569320"/>
          </a:xfrm>
          <a:prstGeom prst="rect">
            <a:avLst/>
          </a:prstGeom>
          <a:ln>
            <a:noFill/>
          </a:ln>
        </p:spPr>
      </p:pic>
      <p:pic>
        <p:nvPicPr>
          <p:cNvPr id="247" name="" descr=""/>
          <p:cNvPicPr/>
          <p:nvPr/>
        </p:nvPicPr>
        <p:blipFill>
          <a:blip r:embed="rId3"/>
          <a:stretch/>
        </p:blipFill>
        <p:spPr>
          <a:xfrm>
            <a:off x="6405120" y="2103120"/>
            <a:ext cx="3453480" cy="255996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1645920" y="301320"/>
            <a:ext cx="6308640" cy="956880"/>
          </a:xfrm>
          <a:prstGeom prst="rect">
            <a:avLst/>
          </a:prstGeom>
          <a:noFill/>
          <a:ln>
            <a:noFill/>
          </a:ln>
        </p:spPr>
        <p:style>
          <a:lnRef idx="0"/>
          <a:fillRef idx="0"/>
          <a:effectRef idx="0"/>
          <a:fontRef idx="minor"/>
        </p:style>
      </p:sp>
      <p:pic>
        <p:nvPicPr>
          <p:cNvPr id="249" name="Picture 89_12" descr=""/>
          <p:cNvPicPr/>
          <p:nvPr/>
        </p:nvPicPr>
        <p:blipFill>
          <a:blip r:embed="rId1"/>
          <a:stretch/>
        </p:blipFill>
        <p:spPr>
          <a:xfrm>
            <a:off x="8930160" y="274320"/>
            <a:ext cx="943920" cy="943920"/>
          </a:xfrm>
          <a:prstGeom prst="rect">
            <a:avLst/>
          </a:prstGeom>
          <a:ln>
            <a:noFill/>
          </a:ln>
        </p:spPr>
      </p:pic>
      <p:sp>
        <p:nvSpPr>
          <p:cNvPr id="250" name="CustomShape 2"/>
          <p:cNvSpPr/>
          <p:nvPr/>
        </p:nvSpPr>
        <p:spPr>
          <a:xfrm>
            <a:off x="529560" y="0"/>
            <a:ext cx="9070920" cy="1260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Customer Service Data</a:t>
            </a:r>
            <a:endParaRPr b="0" lang="en-US" sz="4900" spc="-1" strike="noStrike">
              <a:latin typeface="Arial"/>
            </a:endParaRPr>
          </a:p>
        </p:txBody>
      </p:sp>
      <p:sp>
        <p:nvSpPr>
          <p:cNvPr id="251" name="CustomShape 3"/>
          <p:cNvSpPr/>
          <p:nvPr/>
        </p:nvSpPr>
        <p:spPr>
          <a:xfrm>
            <a:off x="365760" y="1463040"/>
            <a:ext cx="3108240" cy="447984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800" spc="-1" strike="noStrike">
                <a:solidFill>
                  <a:srgbClr val="55308d"/>
                </a:solidFill>
                <a:highlight>
                  <a:srgbClr val="ffffff"/>
                </a:highlight>
                <a:latin typeface="Noto Sans Regular"/>
                <a:ea typeface="DejaVu Sans"/>
              </a:rPr>
              <a:t>Referrals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Retention calls</a:t>
            </a:r>
            <a:endParaRPr b="0" lang="en-US" sz="1800" spc="-1" strike="noStrike">
              <a:latin typeface="Arial"/>
            </a:endParaRPr>
          </a:p>
          <a:p>
            <a:pPr marL="720">
              <a:lnSpc>
                <a:spcPct val="100000"/>
              </a:lnSpc>
              <a:spcAft>
                <a:spcPts val="1414"/>
              </a:spcAft>
            </a:pPr>
            <a:r>
              <a:rPr b="0" lang="en-US" sz="1800" spc="-1" strike="noStrike">
                <a:solidFill>
                  <a:srgbClr val="55308d"/>
                </a:solidFill>
                <a:highlight>
                  <a:srgbClr val="ffffff"/>
                </a:highlight>
                <a:latin typeface="Noto Sans Regular"/>
                <a:ea typeface="DejaVu Sans"/>
              </a:rPr>
              <a:t>Retention offers accepted</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Retention call made*</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Orders by mail</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Responds to mail</a:t>
            </a:r>
            <a:endParaRPr b="0" lang="en-US" sz="1800" spc="-1" strike="noStrike">
              <a:latin typeface="Arial"/>
            </a:endParaRPr>
          </a:p>
          <a:p>
            <a:pPr marL="720">
              <a:lnSpc>
                <a:spcPct val="100000"/>
              </a:lnSpc>
              <a:spcAft>
                <a:spcPts val="1414"/>
              </a:spcAft>
            </a:pPr>
            <a:r>
              <a:rPr b="0" lang="en-US" sz="1800" spc="-1" strike="noStrike">
                <a:solidFill>
                  <a:srgbClr val="127622"/>
                </a:solidFill>
                <a:highlight>
                  <a:srgbClr val="ffffff"/>
                </a:highlight>
                <a:latin typeface="Noto Sans Regular"/>
                <a:ea typeface="DejaVu Sans"/>
              </a:rPr>
              <a:t>Unsubscribed from mail</a:t>
            </a:r>
            <a:endParaRPr b="0" lang="en-US" sz="1800" spc="-1" strike="noStrike">
              <a:latin typeface="Arial"/>
            </a:endParaRPr>
          </a:p>
        </p:txBody>
      </p:sp>
      <p:sp>
        <p:nvSpPr>
          <p:cNvPr id="252" name="CustomShape 4"/>
          <p:cNvSpPr/>
          <p:nvPr/>
        </p:nvSpPr>
        <p:spPr>
          <a:xfrm>
            <a:off x="182880" y="182880"/>
            <a:ext cx="2102400" cy="8575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55308d"/>
                </a:solidFill>
                <a:latin typeface="Arial"/>
                <a:ea typeface="DejaVu Sans"/>
              </a:rPr>
              <a:t>Numeric</a:t>
            </a:r>
            <a:endParaRPr b="0" lang="en-US" sz="1800" spc="-1" strike="noStrike">
              <a:latin typeface="Arial"/>
            </a:endParaRPr>
          </a:p>
          <a:p>
            <a:pPr>
              <a:lnSpc>
                <a:spcPct val="100000"/>
              </a:lnSpc>
            </a:pPr>
            <a:r>
              <a:rPr b="0" lang="en-US" sz="1800" spc="-1" strike="noStrike">
                <a:solidFill>
                  <a:srgbClr val="ff8000"/>
                </a:solidFill>
                <a:latin typeface="Arial"/>
                <a:ea typeface="DejaVu Sans"/>
              </a:rPr>
              <a:t>Categorical</a:t>
            </a:r>
            <a:endParaRPr b="0" lang="en-US" sz="1800" spc="-1" strike="noStrike">
              <a:latin typeface="Arial"/>
            </a:endParaRPr>
          </a:p>
          <a:p>
            <a:pPr>
              <a:lnSpc>
                <a:spcPct val="100000"/>
              </a:lnSpc>
            </a:pPr>
            <a:r>
              <a:rPr b="0" lang="en-US" sz="1800" spc="-1" strike="noStrike">
                <a:solidFill>
                  <a:srgbClr val="127622"/>
                </a:solidFill>
                <a:latin typeface="Arial"/>
                <a:ea typeface="DejaVu Sans"/>
              </a:rPr>
              <a:t>Binary</a:t>
            </a:r>
            <a:endParaRPr b="0" lang="en-US" sz="1800" spc="-1" strike="noStrike">
              <a:latin typeface="Arial"/>
            </a:endParaRPr>
          </a:p>
        </p:txBody>
      </p:sp>
      <p:pic>
        <p:nvPicPr>
          <p:cNvPr id="253" name="" descr=""/>
          <p:cNvPicPr/>
          <p:nvPr/>
        </p:nvPicPr>
        <p:blipFill>
          <a:blip r:embed="rId2"/>
          <a:stretch/>
        </p:blipFill>
        <p:spPr>
          <a:xfrm>
            <a:off x="4937760" y="1280160"/>
            <a:ext cx="3291480" cy="1657440"/>
          </a:xfrm>
          <a:prstGeom prst="rect">
            <a:avLst/>
          </a:prstGeom>
          <a:ln>
            <a:noFill/>
          </a:ln>
        </p:spPr>
      </p:pic>
      <p:pic>
        <p:nvPicPr>
          <p:cNvPr id="254" name="" descr=""/>
          <p:cNvPicPr/>
          <p:nvPr/>
        </p:nvPicPr>
        <p:blipFill>
          <a:blip r:embed="rId3"/>
          <a:stretch/>
        </p:blipFill>
        <p:spPr>
          <a:xfrm>
            <a:off x="5244840" y="3114000"/>
            <a:ext cx="3534840" cy="261288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5" name="CustomShape 1"/>
          <p:cNvSpPr/>
          <p:nvPr/>
        </p:nvSpPr>
        <p:spPr>
          <a:xfrm>
            <a:off x="365760" y="4023360"/>
            <a:ext cx="9358200" cy="3382560"/>
          </a:xfrm>
          <a:prstGeom prst="rect">
            <a:avLst/>
          </a:prstGeom>
          <a:noFill/>
          <a:ln>
            <a:noFill/>
          </a:ln>
        </p:spPr>
        <p:style>
          <a:lnRef idx="0"/>
          <a:fillRef idx="0"/>
          <a:effectRef idx="0"/>
          <a:fontRef idx="minor"/>
        </p:style>
      </p:sp>
      <p:sp>
        <p:nvSpPr>
          <p:cNvPr id="256" name="CustomShape 2"/>
          <p:cNvSpPr/>
          <p:nvPr/>
        </p:nvSpPr>
        <p:spPr>
          <a:xfrm>
            <a:off x="360000" y="5220000"/>
            <a:ext cx="9358200" cy="1978200"/>
          </a:xfrm>
          <a:prstGeom prst="rect">
            <a:avLst/>
          </a:prstGeom>
          <a:noFill/>
          <a:ln>
            <a:noFill/>
          </a:ln>
        </p:spPr>
        <p:style>
          <a:lnRef idx="0"/>
          <a:fillRef idx="0"/>
          <a:effectRef idx="0"/>
          <a:fontRef idx="minor"/>
        </p:style>
      </p:sp>
      <p:sp>
        <p:nvSpPr>
          <p:cNvPr id="257" name="CustomShape 3"/>
          <p:cNvSpPr/>
          <p:nvPr/>
        </p:nvSpPr>
        <p:spPr>
          <a:xfrm>
            <a:off x="2236320" y="4015080"/>
            <a:ext cx="6940440" cy="835920"/>
          </a:xfrm>
          <a:prstGeom prst="rect">
            <a:avLst/>
          </a:prstGeom>
          <a:noFill/>
          <a:ln>
            <a:noFill/>
          </a:ln>
        </p:spPr>
        <p:style>
          <a:lnRef idx="0"/>
          <a:fillRef idx="0"/>
          <a:effectRef idx="0"/>
          <a:fontRef idx="minor"/>
        </p:style>
        <p:txBody>
          <a:bodyPr lIns="0" rIns="0" tIns="0" bIns="0" anchor="b">
            <a:noAutofit/>
          </a:bodyPr>
          <a:p>
            <a:pPr>
              <a:lnSpc>
                <a:spcPct val="100000"/>
              </a:lnSpc>
            </a:pPr>
            <a:r>
              <a:rPr b="0" lang="en-US" sz="5400" spc="-1" strike="noStrike">
                <a:solidFill>
                  <a:srgbClr val="2a6099"/>
                </a:solidFill>
                <a:latin typeface="Noto Sans Light"/>
                <a:ea typeface="DejaVu Sans"/>
              </a:rPr>
              <a:t>Data Preparation</a:t>
            </a:r>
            <a:endParaRPr b="0" lang="en-US" sz="5400" spc="-1" strike="noStrike">
              <a:latin typeface="Arial"/>
            </a:endParaRPr>
          </a:p>
        </p:txBody>
      </p:sp>
      <p:pic>
        <p:nvPicPr>
          <p:cNvPr id="258" name="Picture 89_6" descr=""/>
          <p:cNvPicPr/>
          <p:nvPr/>
        </p:nvPicPr>
        <p:blipFill>
          <a:blip r:embed="rId1"/>
          <a:stretch/>
        </p:blipFill>
        <p:spPr>
          <a:xfrm>
            <a:off x="8930160" y="274320"/>
            <a:ext cx="943920" cy="943920"/>
          </a:xfrm>
          <a:prstGeom prst="rect">
            <a:avLst/>
          </a:prstGeom>
          <a:ln>
            <a:noFill/>
          </a:ln>
        </p:spPr>
      </p:pic>
      <p:pic>
        <p:nvPicPr>
          <p:cNvPr id="259" name="" descr=""/>
          <p:cNvPicPr/>
          <p:nvPr/>
        </p:nvPicPr>
        <p:blipFill>
          <a:blip r:embed="rId2"/>
          <a:stretch/>
        </p:blipFill>
        <p:spPr>
          <a:xfrm>
            <a:off x="3566160" y="522000"/>
            <a:ext cx="3108240" cy="3043440"/>
          </a:xfrm>
          <a:prstGeom prst="rect">
            <a:avLst/>
          </a:prstGeom>
          <a:ln>
            <a:noFill/>
          </a:ln>
        </p:spPr>
      </p:pic>
      <p:sp>
        <p:nvSpPr>
          <p:cNvPr id="260" name="Line 4"/>
          <p:cNvSpPr/>
          <p:nvPr/>
        </p:nvSpPr>
        <p:spPr>
          <a:xfrm>
            <a:off x="4572000" y="822960"/>
            <a:ext cx="1188720" cy="822960"/>
          </a:xfrm>
          <a:prstGeom prst="line">
            <a:avLst/>
          </a:prstGeom>
          <a:ln w="203040">
            <a:solidFill>
              <a:srgbClr val="81d41a"/>
            </a:solidFill>
            <a:round/>
            <a:tailEnd len="med" type="triangle" w="med"/>
          </a:ln>
        </p:spPr>
        <p:style>
          <a:lnRef idx="0"/>
          <a:fillRef idx="0"/>
          <a:effectRef idx="0"/>
          <a:fontRef idx="minor"/>
        </p:style>
        <p:txBody>
          <a:bodyPr lIns="191160" rIns="191160" tIns="146160" bIns="146160" anchor="ctr" anchorCtr="1">
            <a:noAutofit/>
          </a:bodyPr>
          <a:p>
            <a:pPr algn="ctr">
              <a:lnSpc>
                <a:spcPct val="100000"/>
              </a:lnSpc>
            </a:pPr>
            <a:r>
              <a:rPr b="1" lang="en-US" sz="1800" spc="-1" strike="noStrike">
                <a:solidFill>
                  <a:srgbClr val="ffffff"/>
                </a:solidFill>
                <a:latin typeface="Arial"/>
                <a:ea typeface="DejaVu Sans"/>
              </a:rPr>
              <a:t>Phase 3</a:t>
            </a:r>
            <a:endParaRPr b="0" lang="en-US" sz="1800" spc="-1" strike="noStrike">
              <a:latin typeface="Arial"/>
            </a:endParaRPr>
          </a:p>
        </p:txBody>
      </p:sp>
      <p:sp>
        <p:nvSpPr>
          <p:cNvPr id="261" name="CustomShape 5"/>
          <p:cNvSpPr/>
          <p:nvPr/>
        </p:nvSpPr>
        <p:spPr>
          <a:xfrm>
            <a:off x="3357720" y="5128560"/>
            <a:ext cx="3657240" cy="2094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2a6099"/>
                </a:solidFill>
                <a:latin typeface="Noto Sans Light"/>
                <a:ea typeface="DejaVu Sans"/>
              </a:rPr>
              <a:t>1. Reading/Cleaning Data </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2. Handling Missing Values</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3. Dimensionality Reduction</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4. Feature Engineering</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	</a:t>
            </a:r>
            <a:r>
              <a:rPr b="0" lang="en-US" sz="1800" spc="-1" strike="noStrike">
                <a:solidFill>
                  <a:srgbClr val="2a6099"/>
                </a:solidFill>
                <a:latin typeface="Noto Sans Light"/>
                <a:ea typeface="DejaVu Sans"/>
              </a:rPr>
              <a:t>- Usage/Subscription PCA</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	</a:t>
            </a:r>
            <a:r>
              <a:rPr b="0" lang="en-US" sz="1800" spc="-1" strike="noStrike">
                <a:solidFill>
                  <a:srgbClr val="2a6099"/>
                </a:solidFill>
                <a:latin typeface="Noto Sans Light"/>
                <a:ea typeface="DejaVu Sans"/>
              </a:rPr>
              <a:t>- Low Minutes</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	</a:t>
            </a:r>
            <a:r>
              <a:rPr b="0" lang="en-US" sz="1800" spc="-1" strike="noStrike">
                <a:solidFill>
                  <a:srgbClr val="2a6099"/>
                </a:solidFill>
                <a:latin typeface="Noto Sans Light"/>
                <a:ea typeface="DejaVu Sans"/>
              </a:rPr>
              <a:t>- Area Code → Region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CustomShape 1"/>
          <p:cNvSpPr/>
          <p:nvPr/>
        </p:nvSpPr>
        <p:spPr>
          <a:xfrm>
            <a:off x="360000" y="301320"/>
            <a:ext cx="9358200" cy="956880"/>
          </a:xfrm>
          <a:prstGeom prst="rect">
            <a:avLst/>
          </a:prstGeom>
          <a:noFill/>
          <a:ln>
            <a:noFill/>
          </a:ln>
        </p:spPr>
        <p:style>
          <a:lnRef idx="0"/>
          <a:fillRef idx="0"/>
          <a:effectRef idx="0"/>
          <a:fontRef idx="minor"/>
        </p:style>
      </p:sp>
      <p:pic>
        <p:nvPicPr>
          <p:cNvPr id="263" name="Picture 89_14" descr=""/>
          <p:cNvPicPr/>
          <p:nvPr/>
        </p:nvPicPr>
        <p:blipFill>
          <a:blip r:embed="rId1"/>
          <a:stretch/>
        </p:blipFill>
        <p:spPr>
          <a:xfrm>
            <a:off x="8930160" y="274320"/>
            <a:ext cx="943920" cy="943920"/>
          </a:xfrm>
          <a:prstGeom prst="rect">
            <a:avLst/>
          </a:prstGeom>
          <a:ln>
            <a:noFill/>
          </a:ln>
        </p:spPr>
      </p:pic>
      <p:sp>
        <p:nvSpPr>
          <p:cNvPr id="264" name="CustomShape 2"/>
          <p:cNvSpPr/>
          <p:nvPr/>
        </p:nvSpPr>
        <p:spPr>
          <a:xfrm>
            <a:off x="0" y="18000"/>
            <a:ext cx="9070920" cy="1260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Reading/Cleaning Data</a:t>
            </a:r>
            <a:endParaRPr b="0" lang="en-US" sz="4900" spc="-1" strike="noStrike">
              <a:latin typeface="Arial"/>
            </a:endParaRPr>
          </a:p>
        </p:txBody>
      </p:sp>
      <p:sp>
        <p:nvSpPr>
          <p:cNvPr id="265" name="CustomShape 3"/>
          <p:cNvSpPr/>
          <p:nvPr/>
        </p:nvSpPr>
        <p:spPr>
          <a:xfrm>
            <a:off x="731520" y="2103120"/>
            <a:ext cx="8686080" cy="3199680"/>
          </a:xfrm>
          <a:prstGeom prst="rect">
            <a:avLst/>
          </a:prstGeom>
          <a:noFill/>
          <a:ln>
            <a:noFill/>
          </a:ln>
        </p:spPr>
        <p:style>
          <a:lnRef idx="0"/>
          <a:fillRef idx="0"/>
          <a:effectRef idx="0"/>
          <a:fontRef idx="minor"/>
        </p:style>
        <p:txBody>
          <a:bodyPr lIns="0" rIns="0" tIns="0" bIns="0">
            <a:noAutofit/>
          </a:bodyPr>
          <a:p>
            <a:pPr>
              <a:lnSpc>
                <a:spcPct val="100000"/>
              </a:lnSpc>
              <a:spcAft>
                <a:spcPts val="1414"/>
              </a:spcAft>
            </a:pPr>
            <a:r>
              <a:rPr b="0" lang="en-US" sz="2200" spc="-1" strike="noStrike">
                <a:solidFill>
                  <a:srgbClr val="000000"/>
                </a:solidFill>
                <a:highlight>
                  <a:srgbClr val="ffffff"/>
                </a:highlight>
                <a:latin typeface="Noto Sans Regular"/>
                <a:ea typeface="DejaVu Sans"/>
              </a:rPr>
              <a:t>Step 1 - Read source data from .csv file</a:t>
            </a:r>
            <a:endParaRPr b="0" lang="en-US" sz="2200" spc="-1" strike="noStrike">
              <a:solidFill>
                <a:srgbClr val="000000"/>
              </a:solidFill>
              <a:latin typeface="Arial"/>
            </a:endParaRPr>
          </a:p>
          <a:p>
            <a:pPr>
              <a:lnSpc>
                <a:spcPct val="100000"/>
              </a:lnSpc>
              <a:spcAft>
                <a:spcPts val="1414"/>
              </a:spcAft>
            </a:pPr>
            <a:r>
              <a:rPr b="0" lang="en-US" sz="2200" spc="-1" strike="noStrike">
                <a:solidFill>
                  <a:srgbClr val="000000"/>
                </a:solidFill>
                <a:highlight>
                  <a:srgbClr val="ffffff"/>
                </a:highlight>
                <a:latin typeface="Noto Sans Regular"/>
                <a:ea typeface="DejaVu Sans"/>
              </a:rPr>
              <a:t>Step 2 - Rename ‘Column 45’ to ‘PRZM_NUM’</a:t>
            </a:r>
            <a:endParaRPr b="0" lang="en-US" sz="2200" spc="-1" strike="noStrike">
              <a:solidFill>
                <a:srgbClr val="000000"/>
              </a:solidFill>
              <a:latin typeface="Arial"/>
            </a:endParaRPr>
          </a:p>
          <a:p>
            <a:pPr>
              <a:lnSpc>
                <a:spcPct val="100000"/>
              </a:lnSpc>
              <a:spcAft>
                <a:spcPts val="1414"/>
              </a:spcAft>
            </a:pPr>
            <a:r>
              <a:rPr b="0" lang="en-US" sz="2200" spc="-1" strike="noStrike">
                <a:solidFill>
                  <a:srgbClr val="000000"/>
                </a:solidFill>
                <a:highlight>
                  <a:srgbClr val="ffffff"/>
                </a:highlight>
                <a:latin typeface="Noto Sans Regular"/>
                <a:ea typeface="DejaVu Sans"/>
              </a:rPr>
              <a:t>Step 3 - Create factor and integer fields from CHURN</a:t>
            </a:r>
            <a:endParaRPr b="0" lang="en-US" sz="2200" spc="-1" strike="noStrike">
              <a:solidFill>
                <a:srgbClr val="000000"/>
              </a:solidFill>
              <a:latin typeface="Arial"/>
            </a:endParaRPr>
          </a:p>
          <a:p>
            <a:pPr>
              <a:lnSpc>
                <a:spcPct val="100000"/>
              </a:lnSpc>
              <a:spcAft>
                <a:spcPts val="1414"/>
              </a:spcAft>
            </a:pPr>
            <a:r>
              <a:rPr b="0" lang="en-US" sz="2200" spc="-1" strike="noStrike">
                <a:solidFill>
                  <a:srgbClr val="000000"/>
                </a:solidFill>
                <a:highlight>
                  <a:srgbClr val="ffffff"/>
                </a:highlight>
                <a:latin typeface="Noto Sans Regular"/>
                <a:ea typeface="DejaVu Sans"/>
              </a:rPr>
              <a:t>Step 4 - Create categorical fields for marital status, occupation, and location type (PRZM)</a:t>
            </a:r>
            <a:endParaRPr b="0" lang="en-US" sz="2200" spc="-1" strike="noStrike">
              <a:solidFill>
                <a:srgbClr val="000000"/>
              </a:solidFill>
              <a:latin typeface="Arial"/>
            </a:endParaRPr>
          </a:p>
          <a:p>
            <a:pPr>
              <a:lnSpc>
                <a:spcPct val="100000"/>
              </a:lnSpc>
              <a:spcAft>
                <a:spcPts val="1414"/>
              </a:spcAft>
            </a:pPr>
            <a:r>
              <a:rPr b="0" lang="en-US" sz="2200" spc="-1" strike="noStrike">
                <a:solidFill>
                  <a:srgbClr val="000000"/>
                </a:solidFill>
                <a:highlight>
                  <a:srgbClr val="ffffff"/>
                </a:highlight>
                <a:latin typeface="Noto Sans Regular"/>
                <a:ea typeface="DejaVu Sans"/>
              </a:rPr>
              <a:t>Step 5 - Drop redundant columns</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360000" y="301320"/>
            <a:ext cx="9358200" cy="956880"/>
          </a:xfrm>
          <a:prstGeom prst="rect">
            <a:avLst/>
          </a:prstGeom>
          <a:noFill/>
          <a:ln>
            <a:noFill/>
          </a:ln>
        </p:spPr>
        <p:style>
          <a:lnRef idx="0"/>
          <a:fillRef idx="0"/>
          <a:effectRef idx="0"/>
          <a:fontRef idx="minor"/>
        </p:style>
      </p:sp>
      <p:pic>
        <p:nvPicPr>
          <p:cNvPr id="267" name="Picture 89_16" descr=""/>
          <p:cNvPicPr/>
          <p:nvPr/>
        </p:nvPicPr>
        <p:blipFill>
          <a:blip r:embed="rId1"/>
          <a:stretch/>
        </p:blipFill>
        <p:spPr>
          <a:xfrm>
            <a:off x="8930160" y="274320"/>
            <a:ext cx="943920" cy="943920"/>
          </a:xfrm>
          <a:prstGeom prst="rect">
            <a:avLst/>
          </a:prstGeom>
          <a:ln>
            <a:noFill/>
          </a:ln>
        </p:spPr>
      </p:pic>
      <p:sp>
        <p:nvSpPr>
          <p:cNvPr id="268" name="CustomShape 2"/>
          <p:cNvSpPr/>
          <p:nvPr/>
        </p:nvSpPr>
        <p:spPr>
          <a:xfrm>
            <a:off x="0" y="18000"/>
            <a:ext cx="9070920" cy="1260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Handling Missing Values</a:t>
            </a:r>
            <a:endParaRPr b="0" lang="en-US" sz="4900" spc="-1" strike="noStrike">
              <a:latin typeface="Arial"/>
            </a:endParaRPr>
          </a:p>
        </p:txBody>
      </p:sp>
      <p:sp>
        <p:nvSpPr>
          <p:cNvPr id="269" name="CustomShape 3"/>
          <p:cNvSpPr/>
          <p:nvPr/>
        </p:nvSpPr>
        <p:spPr>
          <a:xfrm>
            <a:off x="365760" y="1920240"/>
            <a:ext cx="3108240" cy="301680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400" spc="-1" strike="noStrike" u="sng">
                <a:solidFill>
                  <a:srgbClr val="000000"/>
                </a:solidFill>
                <a:highlight>
                  <a:srgbClr val="ffffff"/>
                </a:highlight>
                <a:uFillTx/>
                <a:latin typeface="Noto Sans Regular"/>
                <a:ea typeface="DejaVu Sans"/>
              </a:rPr>
              <a:t>Fill with median of non-null values</a:t>
            </a:r>
            <a:endParaRPr b="0" lang="en-US" sz="1400" spc="-1" strike="noStrike">
              <a:solidFill>
                <a:srgbClr val="000000"/>
              </a:solidFill>
              <a:latin typeface="Arial"/>
            </a:endParaRPr>
          </a:p>
          <a:p>
            <a:pPr marL="720" algn="ctr">
              <a:lnSpc>
                <a:spcPct val="100000"/>
              </a:lnSpc>
              <a:spcAft>
                <a:spcPts val="1414"/>
              </a:spcAft>
            </a:pPr>
            <a:endParaRPr b="0" lang="en-US" sz="1400" spc="-1" strike="noStrike">
              <a:solidFill>
                <a:srgbClr val="000000"/>
              </a:solidFill>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REVENUE</a:t>
            </a:r>
            <a:endParaRPr b="0" lang="en-US" sz="1400" spc="-1" strike="noStrike">
              <a:solidFill>
                <a:srgbClr val="000000"/>
              </a:solidFill>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MOU</a:t>
            </a:r>
            <a:endParaRPr b="0" lang="en-US" sz="1400" spc="-1" strike="noStrike">
              <a:solidFill>
                <a:srgbClr val="000000"/>
              </a:solidFill>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RECCHRGE</a:t>
            </a:r>
            <a:endParaRPr b="0" lang="en-US" sz="1400" spc="-1" strike="noStrike">
              <a:solidFill>
                <a:srgbClr val="000000"/>
              </a:solidFill>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DIRECTAS</a:t>
            </a:r>
            <a:endParaRPr b="0" lang="en-US" sz="1400" spc="-1" strike="noStrike">
              <a:solidFill>
                <a:srgbClr val="000000"/>
              </a:solidFill>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OVERAGE</a:t>
            </a:r>
            <a:endParaRPr b="0" lang="en-US" sz="1400" spc="-1" strike="noStrike">
              <a:solidFill>
                <a:srgbClr val="000000"/>
              </a:solidFill>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ROAM</a:t>
            </a:r>
            <a:endParaRPr b="0" lang="en-US" sz="1400" spc="-1" strike="noStrike">
              <a:solidFill>
                <a:srgbClr val="000000"/>
              </a:solidFill>
              <a:latin typeface="Arial"/>
            </a:endParaRPr>
          </a:p>
        </p:txBody>
      </p:sp>
      <p:sp>
        <p:nvSpPr>
          <p:cNvPr id="270" name="CustomShape 4"/>
          <p:cNvSpPr/>
          <p:nvPr/>
        </p:nvSpPr>
        <p:spPr>
          <a:xfrm>
            <a:off x="4297680" y="1920240"/>
            <a:ext cx="3108240" cy="447984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400" spc="-1" strike="noStrike" u="sng">
                <a:solidFill>
                  <a:srgbClr val="000000"/>
                </a:solidFill>
                <a:highlight>
                  <a:srgbClr val="ffffff"/>
                </a:highlight>
                <a:uFillTx/>
                <a:latin typeface="Noto Sans Regular"/>
                <a:ea typeface="DejaVu Sans"/>
              </a:rPr>
              <a:t>Fill with median of non-zero values</a:t>
            </a:r>
            <a:endParaRPr b="0" lang="en-US" sz="1400" spc="-1" strike="noStrike">
              <a:latin typeface="Arial"/>
            </a:endParaRPr>
          </a:p>
          <a:p>
            <a:pPr marL="720" algn="ctr">
              <a:lnSpc>
                <a:spcPct val="100000"/>
              </a:lnSpc>
              <a:spcAft>
                <a:spcPts val="1414"/>
              </a:spcAft>
            </a:pPr>
            <a:endParaRPr b="0" lang="en-US" sz="1400" spc="-1" strike="noStrike">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AGE1</a:t>
            </a:r>
            <a:endParaRPr b="0" lang="en-US" sz="1400" spc="-1" strike="noStrike">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AGE2</a:t>
            </a:r>
            <a:endParaRPr b="0" lang="en-US" sz="1400" spc="-1" strike="noStrike">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INCOME</a:t>
            </a:r>
            <a:endParaRPr b="0" lang="en-US" sz="1400" spc="-1" strike="noStrike">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SETPRC</a:t>
            </a:r>
            <a:endParaRPr b="0" lang="en-US" sz="1400" spc="-1" strike="noStrike">
              <a:latin typeface="Arial"/>
            </a:endParaRPr>
          </a:p>
        </p:txBody>
      </p:sp>
      <p:sp>
        <p:nvSpPr>
          <p:cNvPr id="271" name="CustomShape 5"/>
          <p:cNvSpPr/>
          <p:nvPr/>
        </p:nvSpPr>
        <p:spPr>
          <a:xfrm>
            <a:off x="8321040" y="1920240"/>
            <a:ext cx="1188000" cy="283392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1400" spc="-1" strike="noStrike" u="sng">
                <a:solidFill>
                  <a:srgbClr val="000000"/>
                </a:solidFill>
                <a:highlight>
                  <a:srgbClr val="ffffff"/>
                </a:highlight>
                <a:uFillTx/>
                <a:latin typeface="Noto Sans Regular"/>
                <a:ea typeface="DejaVu Sans"/>
              </a:rPr>
              <a:t>Fill with zero</a:t>
            </a:r>
            <a:endParaRPr b="0" lang="en-US" sz="1400" spc="-1" strike="noStrike">
              <a:latin typeface="Arial"/>
            </a:endParaRPr>
          </a:p>
          <a:p>
            <a:pPr marL="720" algn="ctr">
              <a:lnSpc>
                <a:spcPct val="100000"/>
              </a:lnSpc>
              <a:spcAft>
                <a:spcPts val="1414"/>
              </a:spcAft>
            </a:pPr>
            <a:endParaRPr b="0" lang="en-US" sz="1400" spc="-1" strike="noStrike">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CHANGEM</a:t>
            </a:r>
            <a:endParaRPr b="0" lang="en-US" sz="1400" spc="-1" strike="noStrike">
              <a:latin typeface="Arial"/>
            </a:endParaRPr>
          </a:p>
          <a:p>
            <a:pPr marL="720" algn="ctr">
              <a:lnSpc>
                <a:spcPct val="100000"/>
              </a:lnSpc>
              <a:spcAft>
                <a:spcPts val="1414"/>
              </a:spcAft>
            </a:pPr>
            <a:r>
              <a:rPr b="0" lang="en-US" sz="1400" spc="-1" strike="noStrike">
                <a:solidFill>
                  <a:srgbClr val="000000"/>
                </a:solidFill>
                <a:highlight>
                  <a:srgbClr val="ffffff"/>
                </a:highlight>
                <a:latin typeface="Noto Sans Regular"/>
                <a:ea typeface="DejaVu Sans"/>
              </a:rPr>
              <a:t>CHANGER</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360000" y="301320"/>
            <a:ext cx="9358200" cy="956880"/>
          </a:xfrm>
          <a:prstGeom prst="rect">
            <a:avLst/>
          </a:prstGeom>
          <a:noFill/>
          <a:ln>
            <a:noFill/>
          </a:ln>
        </p:spPr>
        <p:style>
          <a:lnRef idx="0"/>
          <a:fillRef idx="0"/>
          <a:effectRef idx="0"/>
          <a:fontRef idx="minor"/>
        </p:style>
      </p:sp>
      <p:pic>
        <p:nvPicPr>
          <p:cNvPr id="273" name="Picture 89_17" descr=""/>
          <p:cNvPicPr/>
          <p:nvPr/>
        </p:nvPicPr>
        <p:blipFill>
          <a:blip r:embed="rId1"/>
          <a:stretch/>
        </p:blipFill>
        <p:spPr>
          <a:xfrm>
            <a:off x="8930160" y="274320"/>
            <a:ext cx="943920" cy="943920"/>
          </a:xfrm>
          <a:prstGeom prst="rect">
            <a:avLst/>
          </a:prstGeom>
          <a:ln>
            <a:noFill/>
          </a:ln>
        </p:spPr>
      </p:pic>
      <p:sp>
        <p:nvSpPr>
          <p:cNvPr id="274" name="CustomShape 2"/>
          <p:cNvSpPr/>
          <p:nvPr/>
        </p:nvSpPr>
        <p:spPr>
          <a:xfrm>
            <a:off x="0" y="18000"/>
            <a:ext cx="9070920" cy="1260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Dimensionality Reduction</a:t>
            </a:r>
            <a:endParaRPr b="0" lang="en-US" sz="4900" spc="-1" strike="noStrike">
              <a:latin typeface="Arial"/>
            </a:endParaRPr>
          </a:p>
        </p:txBody>
      </p:sp>
      <p:sp>
        <p:nvSpPr>
          <p:cNvPr id="275" name="CustomShape 3"/>
          <p:cNvSpPr/>
          <p:nvPr/>
        </p:nvSpPr>
        <p:spPr>
          <a:xfrm>
            <a:off x="640080" y="1188720"/>
            <a:ext cx="8777520" cy="192024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2000" spc="-1" strike="noStrike">
                <a:solidFill>
                  <a:srgbClr val="000000"/>
                </a:solidFill>
                <a:highlight>
                  <a:srgbClr val="ffffff"/>
                </a:highlight>
                <a:latin typeface="Noto Sans Regular"/>
                <a:ea typeface="DejaVu Sans"/>
              </a:rPr>
              <a:t>Principal Component Analysis (PCA)</a:t>
            </a:r>
            <a:endParaRPr b="0" lang="en-US" sz="2000" spc="-1" strike="noStrike">
              <a:solidFill>
                <a:srgbClr val="000000"/>
              </a:solidFill>
              <a:latin typeface="Arial"/>
            </a:endParaRPr>
          </a:p>
          <a:p>
            <a:pPr lvl="1" marL="432000" indent="-215640">
              <a:lnSpc>
                <a:spcPct val="100000"/>
              </a:lnSpc>
              <a:spcAft>
                <a:spcPts val="1414"/>
              </a:spcAft>
              <a:buClr>
                <a:srgbClr val="000000"/>
              </a:buClr>
              <a:buSzPct val="45000"/>
              <a:buFont typeface="Wingdings" charset="2"/>
              <a:buChar char=""/>
            </a:pPr>
            <a:r>
              <a:rPr b="0" lang="en-US" sz="1300" spc="-1" strike="noStrike">
                <a:solidFill>
                  <a:srgbClr val="000000"/>
                </a:solidFill>
                <a:highlight>
                  <a:srgbClr val="ffffff"/>
                </a:highlight>
                <a:latin typeface="Noto Sans Regular"/>
                <a:ea typeface="DejaVu Sans"/>
              </a:rPr>
              <a:t>Combines information from multiple variables into a single value</a:t>
            </a:r>
            <a:endParaRPr b="0" lang="en-US" sz="1300" spc="-1" strike="noStrike">
              <a:solidFill>
                <a:srgbClr val="000000"/>
              </a:solidFill>
              <a:latin typeface="Arial"/>
            </a:endParaRPr>
          </a:p>
          <a:p>
            <a:pPr lvl="1" marL="432000" indent="-215640">
              <a:lnSpc>
                <a:spcPct val="100000"/>
              </a:lnSpc>
              <a:spcAft>
                <a:spcPts val="1414"/>
              </a:spcAft>
              <a:buClr>
                <a:srgbClr val="000000"/>
              </a:buClr>
              <a:buSzPct val="45000"/>
              <a:buFont typeface="Wingdings" charset="2"/>
              <a:buChar char=""/>
            </a:pPr>
            <a:r>
              <a:rPr b="0" lang="en-US" sz="1300" spc="-1" strike="noStrike">
                <a:solidFill>
                  <a:srgbClr val="000000"/>
                </a:solidFill>
                <a:highlight>
                  <a:srgbClr val="ffffff"/>
                </a:highlight>
                <a:latin typeface="Noto Sans Regular"/>
                <a:ea typeface="DejaVu Sans"/>
              </a:rPr>
              <a:t>Can quantify differences between types of customers and their experiences</a:t>
            </a:r>
            <a:endParaRPr b="0" lang="en-US" sz="1300" spc="-1" strike="noStrike">
              <a:solidFill>
                <a:srgbClr val="000000"/>
              </a:solidFill>
              <a:latin typeface="Arial"/>
            </a:endParaRPr>
          </a:p>
          <a:p>
            <a:pPr lvl="1" marL="432000" indent="-215640">
              <a:lnSpc>
                <a:spcPct val="100000"/>
              </a:lnSpc>
              <a:spcAft>
                <a:spcPts val="1414"/>
              </a:spcAft>
              <a:buClr>
                <a:srgbClr val="000000"/>
              </a:buClr>
              <a:buSzPct val="45000"/>
              <a:buFont typeface="Wingdings" charset="2"/>
              <a:buChar char=""/>
            </a:pPr>
            <a:r>
              <a:rPr b="0" lang="en-US" sz="1300" spc="-1" strike="noStrike">
                <a:solidFill>
                  <a:srgbClr val="000000"/>
                </a:solidFill>
                <a:highlight>
                  <a:srgbClr val="ffffff"/>
                </a:highlight>
                <a:latin typeface="Noto Sans Regular"/>
                <a:ea typeface="DejaVu Sans"/>
              </a:rPr>
              <a:t>Example: type of equipment</a:t>
            </a:r>
            <a:endParaRPr b="0" lang="en-US" sz="1300" spc="-1" strike="noStrike">
              <a:solidFill>
                <a:srgbClr val="000000"/>
              </a:solidFill>
              <a:latin typeface="Arial"/>
            </a:endParaRPr>
          </a:p>
          <a:p>
            <a:pPr lvl="1" marL="432000" indent="-215640">
              <a:lnSpc>
                <a:spcPct val="100000"/>
              </a:lnSpc>
              <a:spcAft>
                <a:spcPts val="1414"/>
              </a:spcAft>
              <a:buClr>
                <a:srgbClr val="000000"/>
              </a:buClr>
              <a:buSzPct val="45000"/>
              <a:buFont typeface="Wingdings" charset="2"/>
              <a:buChar char=""/>
            </a:pPr>
            <a:r>
              <a:rPr b="0" lang="en-US" sz="1300" spc="-1" strike="noStrike">
                <a:solidFill>
                  <a:srgbClr val="000000"/>
                </a:solidFill>
                <a:highlight>
                  <a:srgbClr val="ffffff"/>
                </a:highlight>
                <a:latin typeface="Noto Sans Regular"/>
                <a:ea typeface="DejaVu Sans"/>
              </a:rPr>
              <a:t>The combined information may be a better predictor of churn than any of the attributes individually</a:t>
            </a:r>
            <a:endParaRPr b="0" lang="en-US" sz="1300" spc="-1" strike="noStrike">
              <a:solidFill>
                <a:srgbClr val="000000"/>
              </a:solidFill>
              <a:latin typeface="Arial"/>
            </a:endParaRPr>
          </a:p>
        </p:txBody>
      </p:sp>
      <p:pic>
        <p:nvPicPr>
          <p:cNvPr id="276" name="" descr=""/>
          <p:cNvPicPr/>
          <p:nvPr/>
        </p:nvPicPr>
        <p:blipFill>
          <a:blip r:embed="rId2"/>
          <a:stretch/>
        </p:blipFill>
        <p:spPr>
          <a:xfrm>
            <a:off x="5387760" y="4596840"/>
            <a:ext cx="4304520" cy="742320"/>
          </a:xfrm>
          <a:prstGeom prst="rect">
            <a:avLst/>
          </a:prstGeom>
          <a:ln>
            <a:noFill/>
          </a:ln>
        </p:spPr>
      </p:pic>
      <p:pic>
        <p:nvPicPr>
          <p:cNvPr id="277" name="" descr=""/>
          <p:cNvPicPr/>
          <p:nvPr/>
        </p:nvPicPr>
        <p:blipFill>
          <a:blip r:embed="rId3"/>
          <a:stretch/>
        </p:blipFill>
        <p:spPr>
          <a:xfrm>
            <a:off x="987120" y="3229560"/>
            <a:ext cx="3218760" cy="2714040"/>
          </a:xfrm>
          <a:prstGeom prst="rect">
            <a:avLst/>
          </a:prstGeom>
          <a:ln>
            <a:noFill/>
          </a:ln>
        </p:spPr>
      </p:pic>
      <p:sp>
        <p:nvSpPr>
          <p:cNvPr id="278" name="CustomShape 4"/>
          <p:cNvSpPr/>
          <p:nvPr/>
        </p:nvSpPr>
        <p:spPr>
          <a:xfrm>
            <a:off x="5387760" y="3657600"/>
            <a:ext cx="1188360" cy="14551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200" spc="-1" strike="noStrike">
                <a:latin typeface="Arial"/>
              </a:rPr>
              <a:t>Expensive, refurbished phones with recent/multiple replacements</a:t>
            </a:r>
            <a:endParaRPr b="0" lang="en-US" sz="1200" spc="-1" strike="noStrike">
              <a:latin typeface="Arial"/>
            </a:endParaRPr>
          </a:p>
          <a:p>
            <a:pPr>
              <a:lnSpc>
                <a:spcPct val="100000"/>
              </a:lnSpc>
            </a:pPr>
            <a:endParaRPr b="0" lang="en-US" sz="1200" spc="-1" strike="noStrike">
              <a:latin typeface="Arial"/>
            </a:endParaRPr>
          </a:p>
        </p:txBody>
      </p:sp>
      <p:sp>
        <p:nvSpPr>
          <p:cNvPr id="279" name="CustomShape 5"/>
          <p:cNvSpPr/>
          <p:nvPr/>
        </p:nvSpPr>
        <p:spPr>
          <a:xfrm>
            <a:off x="8537040" y="3648960"/>
            <a:ext cx="1188360" cy="1113840"/>
          </a:xfrm>
          <a:prstGeom prst="rect">
            <a:avLst/>
          </a:prstGeom>
          <a:noFill/>
          <a:ln>
            <a:noFill/>
          </a:ln>
        </p:spPr>
        <p:style>
          <a:lnRef idx="0"/>
          <a:fillRef idx="0"/>
          <a:effectRef idx="0"/>
          <a:fontRef idx="minor"/>
        </p:style>
        <p:txBody>
          <a:bodyPr lIns="90000" rIns="90000" tIns="45000" bIns="45000">
            <a:noAutofit/>
          </a:bodyPr>
          <a:p>
            <a:pPr algn="r">
              <a:lnSpc>
                <a:spcPct val="100000"/>
              </a:lnSpc>
            </a:pPr>
            <a:r>
              <a:rPr b="0" lang="en-US" sz="1200" spc="-1" strike="noStrike">
                <a:latin typeface="Arial"/>
              </a:rPr>
              <a:t>One or few good, cheap phones that have lasted a long time</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360000" y="301320"/>
            <a:ext cx="9358200" cy="956880"/>
          </a:xfrm>
          <a:prstGeom prst="rect">
            <a:avLst/>
          </a:prstGeom>
          <a:noFill/>
          <a:ln>
            <a:noFill/>
          </a:ln>
        </p:spPr>
        <p:style>
          <a:lnRef idx="0"/>
          <a:fillRef idx="0"/>
          <a:effectRef idx="0"/>
          <a:fontRef idx="minor"/>
        </p:style>
      </p:sp>
      <p:pic>
        <p:nvPicPr>
          <p:cNvPr id="169" name="Picture 89_1" descr=""/>
          <p:cNvPicPr/>
          <p:nvPr/>
        </p:nvPicPr>
        <p:blipFill>
          <a:blip r:embed="rId1"/>
          <a:stretch/>
        </p:blipFill>
        <p:spPr>
          <a:xfrm>
            <a:off x="8930160" y="274320"/>
            <a:ext cx="943920" cy="943920"/>
          </a:xfrm>
          <a:prstGeom prst="rect">
            <a:avLst/>
          </a:prstGeom>
          <a:ln>
            <a:noFill/>
          </a:ln>
        </p:spPr>
      </p:pic>
      <p:sp>
        <p:nvSpPr>
          <p:cNvPr id="170" name="CustomShape 2"/>
          <p:cNvSpPr/>
          <p:nvPr/>
        </p:nvSpPr>
        <p:spPr>
          <a:xfrm>
            <a:off x="0" y="18000"/>
            <a:ext cx="9070920" cy="1260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Agenda</a:t>
            </a:r>
            <a:endParaRPr b="0" lang="en-US" sz="4900" spc="-1" strike="noStrike">
              <a:latin typeface="Arial"/>
            </a:endParaRPr>
          </a:p>
        </p:txBody>
      </p:sp>
      <p:sp>
        <p:nvSpPr>
          <p:cNvPr id="171" name="CustomShape 3"/>
          <p:cNvSpPr/>
          <p:nvPr/>
        </p:nvSpPr>
        <p:spPr>
          <a:xfrm>
            <a:off x="1271880" y="1930680"/>
            <a:ext cx="2659680" cy="288288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2200" spc="-1" strike="noStrike" u="sng">
                <a:solidFill>
                  <a:srgbClr val="000000"/>
                </a:solidFill>
                <a:highlight>
                  <a:srgbClr val="ffffff"/>
                </a:highlight>
                <a:uFillTx/>
                <a:latin typeface="Noto Sans Regular"/>
                <a:ea typeface="DejaVu Sans"/>
              </a:rPr>
              <a:t>CRISP-DM Phases</a:t>
            </a:r>
            <a:endParaRPr b="0" lang="en-US" sz="2200" spc="-1" strike="noStrike">
              <a:solidFill>
                <a:srgbClr val="000000"/>
              </a:solidFill>
              <a:latin typeface="Arial"/>
            </a:endParaRPr>
          </a:p>
          <a:p>
            <a:pPr marL="720">
              <a:lnSpc>
                <a:spcPct val="100000"/>
              </a:lnSpc>
              <a:spcAft>
                <a:spcPts val="1414"/>
              </a:spcAft>
            </a:pPr>
            <a:r>
              <a:rPr b="0" lang="en-US" sz="1400" spc="-1" strike="noStrike">
                <a:solidFill>
                  <a:srgbClr val="000000"/>
                </a:solidFill>
                <a:highlight>
                  <a:srgbClr val="ffffff"/>
                </a:highlight>
                <a:latin typeface="Noto Sans Regular"/>
                <a:ea typeface="DejaVu Sans"/>
              </a:rPr>
              <a:t>1. Business Understanding</a:t>
            </a:r>
            <a:endParaRPr b="0" lang="en-US" sz="1400" spc="-1" strike="noStrike">
              <a:solidFill>
                <a:srgbClr val="000000"/>
              </a:solidFill>
              <a:latin typeface="Arial"/>
            </a:endParaRPr>
          </a:p>
          <a:p>
            <a:pPr marL="720">
              <a:lnSpc>
                <a:spcPct val="100000"/>
              </a:lnSpc>
              <a:spcAft>
                <a:spcPts val="1414"/>
              </a:spcAft>
            </a:pPr>
            <a:r>
              <a:rPr b="0" lang="en-US" sz="1400" spc="-1" strike="noStrike">
                <a:solidFill>
                  <a:srgbClr val="000000"/>
                </a:solidFill>
                <a:highlight>
                  <a:srgbClr val="ffffff"/>
                </a:highlight>
                <a:latin typeface="Noto Sans Regular"/>
                <a:ea typeface="DejaVu Sans"/>
              </a:rPr>
              <a:t>2. Data Understanding</a:t>
            </a:r>
            <a:endParaRPr b="0" lang="en-US" sz="1400" spc="-1" strike="noStrike">
              <a:solidFill>
                <a:srgbClr val="000000"/>
              </a:solidFill>
              <a:latin typeface="Arial"/>
            </a:endParaRPr>
          </a:p>
          <a:p>
            <a:pPr marL="720">
              <a:lnSpc>
                <a:spcPct val="100000"/>
              </a:lnSpc>
              <a:spcAft>
                <a:spcPts val="1414"/>
              </a:spcAft>
            </a:pPr>
            <a:r>
              <a:rPr b="0" lang="en-US" sz="1400" spc="-1" strike="noStrike">
                <a:solidFill>
                  <a:srgbClr val="000000"/>
                </a:solidFill>
                <a:highlight>
                  <a:srgbClr val="ffffff"/>
                </a:highlight>
                <a:latin typeface="Noto Sans Regular"/>
                <a:ea typeface="DejaVu Sans"/>
              </a:rPr>
              <a:t>3. Data Preparation</a:t>
            </a:r>
            <a:endParaRPr b="0" lang="en-US" sz="1400" spc="-1" strike="noStrike">
              <a:solidFill>
                <a:srgbClr val="000000"/>
              </a:solidFill>
              <a:latin typeface="Arial"/>
            </a:endParaRPr>
          </a:p>
          <a:p>
            <a:pPr marL="720">
              <a:lnSpc>
                <a:spcPct val="100000"/>
              </a:lnSpc>
              <a:spcAft>
                <a:spcPts val="1414"/>
              </a:spcAft>
            </a:pPr>
            <a:r>
              <a:rPr b="0" lang="en-US" sz="1400" spc="-1" strike="noStrike">
                <a:solidFill>
                  <a:srgbClr val="000000"/>
                </a:solidFill>
                <a:highlight>
                  <a:srgbClr val="ffffff"/>
                </a:highlight>
                <a:latin typeface="Noto Sans Regular"/>
                <a:ea typeface="DejaVu Sans"/>
              </a:rPr>
              <a:t>4. Modeling</a:t>
            </a:r>
            <a:endParaRPr b="0" lang="en-US" sz="1400" spc="-1" strike="noStrike">
              <a:solidFill>
                <a:srgbClr val="000000"/>
              </a:solidFill>
              <a:latin typeface="Arial"/>
            </a:endParaRPr>
          </a:p>
          <a:p>
            <a:pPr marL="720">
              <a:lnSpc>
                <a:spcPct val="100000"/>
              </a:lnSpc>
              <a:spcAft>
                <a:spcPts val="1414"/>
              </a:spcAft>
            </a:pPr>
            <a:r>
              <a:rPr b="0" lang="en-US" sz="1400" spc="-1" strike="noStrike">
                <a:solidFill>
                  <a:srgbClr val="000000"/>
                </a:solidFill>
                <a:highlight>
                  <a:srgbClr val="ffffff"/>
                </a:highlight>
                <a:latin typeface="Noto Sans Regular"/>
                <a:ea typeface="DejaVu Sans"/>
              </a:rPr>
              <a:t>5. Evaluation</a:t>
            </a:r>
            <a:endParaRPr b="0" lang="en-US" sz="1400" spc="-1" strike="noStrike">
              <a:solidFill>
                <a:srgbClr val="000000"/>
              </a:solidFill>
              <a:latin typeface="Arial"/>
            </a:endParaRPr>
          </a:p>
          <a:p>
            <a:pPr marL="720">
              <a:lnSpc>
                <a:spcPct val="100000"/>
              </a:lnSpc>
              <a:spcAft>
                <a:spcPts val="1414"/>
              </a:spcAft>
            </a:pPr>
            <a:r>
              <a:rPr b="0" lang="en-US" sz="1400" spc="-1" strike="noStrike">
                <a:solidFill>
                  <a:srgbClr val="000000"/>
                </a:solidFill>
                <a:highlight>
                  <a:srgbClr val="ffffff"/>
                </a:highlight>
                <a:latin typeface="Noto Sans Regular"/>
                <a:ea typeface="DejaVu Sans"/>
              </a:rPr>
              <a:t>6. Deployment</a:t>
            </a:r>
            <a:endParaRPr b="0" lang="en-US" sz="1400" spc="-1" strike="noStrike">
              <a:solidFill>
                <a:srgbClr val="000000"/>
              </a:solidFill>
              <a:latin typeface="Arial"/>
            </a:endParaRPr>
          </a:p>
        </p:txBody>
      </p:sp>
      <p:pic>
        <p:nvPicPr>
          <p:cNvPr id="172" name="" descr=""/>
          <p:cNvPicPr/>
          <p:nvPr/>
        </p:nvPicPr>
        <p:blipFill>
          <a:blip r:embed="rId2"/>
          <a:stretch/>
        </p:blipFill>
        <p:spPr>
          <a:xfrm>
            <a:off x="5328720" y="1562760"/>
            <a:ext cx="3565440" cy="349092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360000" y="301320"/>
            <a:ext cx="9358200" cy="956880"/>
          </a:xfrm>
          <a:prstGeom prst="rect">
            <a:avLst/>
          </a:prstGeom>
          <a:noFill/>
          <a:ln>
            <a:noFill/>
          </a:ln>
        </p:spPr>
        <p:style>
          <a:lnRef idx="0"/>
          <a:fillRef idx="0"/>
          <a:effectRef idx="0"/>
          <a:fontRef idx="minor"/>
        </p:style>
      </p:sp>
      <p:pic>
        <p:nvPicPr>
          <p:cNvPr id="281" name="Picture 89_22" descr=""/>
          <p:cNvPicPr/>
          <p:nvPr/>
        </p:nvPicPr>
        <p:blipFill>
          <a:blip r:embed="rId1"/>
          <a:stretch/>
        </p:blipFill>
        <p:spPr>
          <a:xfrm>
            <a:off x="8930160" y="274320"/>
            <a:ext cx="943920" cy="943920"/>
          </a:xfrm>
          <a:prstGeom prst="rect">
            <a:avLst/>
          </a:prstGeom>
          <a:ln>
            <a:noFill/>
          </a:ln>
        </p:spPr>
      </p:pic>
      <p:sp>
        <p:nvSpPr>
          <p:cNvPr id="282" name="CustomShape 2"/>
          <p:cNvSpPr/>
          <p:nvPr/>
        </p:nvSpPr>
        <p:spPr>
          <a:xfrm>
            <a:off x="0" y="18000"/>
            <a:ext cx="9070920" cy="1535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Feature Engineering</a:t>
            </a:r>
            <a:endParaRPr b="0" lang="en-US" sz="4900" spc="-1" strike="noStrike">
              <a:latin typeface="Arial"/>
            </a:endParaRPr>
          </a:p>
          <a:p>
            <a:pPr algn="ctr">
              <a:lnSpc>
                <a:spcPct val="100000"/>
              </a:lnSpc>
            </a:pPr>
            <a:r>
              <a:rPr b="0" lang="en-US" sz="2400" spc="-1" strike="noStrike">
                <a:solidFill>
                  <a:srgbClr val="006699"/>
                </a:solidFill>
                <a:latin typeface="Arial"/>
                <a:ea typeface="DejaVu Sans"/>
              </a:rPr>
              <a:t>Usage/Subscription PCA</a:t>
            </a:r>
            <a:endParaRPr b="0" lang="en-US" sz="2400" spc="-1" strike="noStrike">
              <a:latin typeface="Arial"/>
            </a:endParaRPr>
          </a:p>
        </p:txBody>
      </p:sp>
      <p:sp>
        <p:nvSpPr>
          <p:cNvPr id="283" name="CustomShape 3"/>
          <p:cNvSpPr/>
          <p:nvPr/>
        </p:nvSpPr>
        <p:spPr>
          <a:xfrm>
            <a:off x="274320" y="1555920"/>
            <a:ext cx="9600840" cy="1186920"/>
          </a:xfrm>
          <a:prstGeom prst="rect">
            <a:avLst/>
          </a:prstGeom>
          <a:noFill/>
          <a:ln>
            <a:noFill/>
          </a:ln>
        </p:spPr>
        <p:style>
          <a:lnRef idx="0"/>
          <a:fillRef idx="0"/>
          <a:effectRef idx="0"/>
          <a:fontRef idx="minor"/>
        </p:style>
        <p:txBody>
          <a:bodyPr lIns="90000" rIns="90000" tIns="45000" bIns="45000">
            <a:noAutofit/>
          </a:bodyPr>
          <a:p>
            <a:pPr marL="216000" indent="-215640">
              <a:lnSpc>
                <a:spcPct val="100000"/>
              </a:lnSpc>
              <a:buClr>
                <a:srgbClr val="000000"/>
              </a:buClr>
              <a:buSzPct val="45000"/>
              <a:buFont typeface="Wingdings" charset="2"/>
              <a:buChar char=""/>
            </a:pPr>
            <a:r>
              <a:rPr b="0" lang="en-US" sz="1300" spc="-1" strike="noStrike">
                <a:latin typeface="Noto Sans Regular"/>
              </a:rPr>
              <a:t>Describes the relationship between a customer’s base recurring charge, their usage such as roaming and overage, and their overall monthly cost</a:t>
            </a:r>
            <a:endParaRPr b="0" lang="en-US" sz="1300" spc="-1" strike="noStrike">
              <a:latin typeface="Noto Sans Regular"/>
            </a:endParaRPr>
          </a:p>
          <a:p>
            <a:pPr>
              <a:lnSpc>
                <a:spcPct val="100000"/>
              </a:lnSpc>
            </a:pPr>
            <a:endParaRPr b="0" lang="en-US" sz="1300" spc="-1" strike="noStrike">
              <a:latin typeface="Noto Sans Regular"/>
            </a:endParaRPr>
          </a:p>
          <a:p>
            <a:pPr marL="216000" indent="-215640">
              <a:lnSpc>
                <a:spcPct val="100000"/>
              </a:lnSpc>
              <a:buClr>
                <a:srgbClr val="000000"/>
              </a:buClr>
              <a:buSzPct val="45000"/>
              <a:buFont typeface="Wingdings" charset="2"/>
              <a:buChar char=""/>
            </a:pPr>
            <a:r>
              <a:rPr b="0" lang="en-US" sz="1300" spc="-1" strike="noStrike">
                <a:latin typeface="Noto Sans Regular"/>
              </a:rPr>
              <a:t>Customers with a negative value for this principal component are incurring fees that cause their low recurring charge to balloon into a higher monthly cost, and are more likely to churn </a:t>
            </a:r>
            <a:endParaRPr b="0" lang="en-US" sz="1300" spc="-1" strike="noStrike">
              <a:latin typeface="Noto Sans Regular"/>
            </a:endParaRPr>
          </a:p>
        </p:txBody>
      </p:sp>
      <p:pic>
        <p:nvPicPr>
          <p:cNvPr id="284" name="" descr=""/>
          <p:cNvPicPr/>
          <p:nvPr/>
        </p:nvPicPr>
        <p:blipFill>
          <a:blip r:embed="rId2"/>
          <a:stretch/>
        </p:blipFill>
        <p:spPr>
          <a:xfrm>
            <a:off x="4010400" y="3132000"/>
            <a:ext cx="5133240" cy="2628360"/>
          </a:xfrm>
          <a:prstGeom prst="rect">
            <a:avLst/>
          </a:prstGeom>
          <a:ln>
            <a:noFill/>
          </a:ln>
        </p:spPr>
      </p:pic>
      <p:pic>
        <p:nvPicPr>
          <p:cNvPr id="285" name="" descr=""/>
          <p:cNvPicPr/>
          <p:nvPr/>
        </p:nvPicPr>
        <p:blipFill>
          <a:blip r:embed="rId3"/>
          <a:stretch/>
        </p:blipFill>
        <p:spPr>
          <a:xfrm>
            <a:off x="1263600" y="2967120"/>
            <a:ext cx="1990440" cy="310860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CustomShape 1"/>
          <p:cNvSpPr/>
          <p:nvPr/>
        </p:nvSpPr>
        <p:spPr>
          <a:xfrm>
            <a:off x="360000" y="301320"/>
            <a:ext cx="9358200" cy="956880"/>
          </a:xfrm>
          <a:prstGeom prst="rect">
            <a:avLst/>
          </a:prstGeom>
          <a:noFill/>
          <a:ln>
            <a:noFill/>
          </a:ln>
        </p:spPr>
        <p:style>
          <a:lnRef idx="0"/>
          <a:fillRef idx="0"/>
          <a:effectRef idx="0"/>
          <a:fontRef idx="minor"/>
        </p:style>
      </p:sp>
      <p:pic>
        <p:nvPicPr>
          <p:cNvPr id="287" name="Picture 89_24" descr=""/>
          <p:cNvPicPr/>
          <p:nvPr/>
        </p:nvPicPr>
        <p:blipFill>
          <a:blip r:embed="rId1"/>
          <a:stretch/>
        </p:blipFill>
        <p:spPr>
          <a:xfrm>
            <a:off x="8930160" y="274320"/>
            <a:ext cx="943920" cy="943920"/>
          </a:xfrm>
          <a:prstGeom prst="rect">
            <a:avLst/>
          </a:prstGeom>
          <a:ln>
            <a:noFill/>
          </a:ln>
        </p:spPr>
      </p:pic>
      <p:sp>
        <p:nvSpPr>
          <p:cNvPr id="288" name="CustomShape 2"/>
          <p:cNvSpPr/>
          <p:nvPr/>
        </p:nvSpPr>
        <p:spPr>
          <a:xfrm>
            <a:off x="0" y="18000"/>
            <a:ext cx="9070920" cy="1535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Feature Engineering</a:t>
            </a:r>
            <a:endParaRPr b="0" lang="en-US" sz="4900" spc="-1" strike="noStrike">
              <a:latin typeface="Arial"/>
            </a:endParaRPr>
          </a:p>
          <a:p>
            <a:pPr algn="ctr">
              <a:lnSpc>
                <a:spcPct val="100000"/>
              </a:lnSpc>
            </a:pPr>
            <a:r>
              <a:rPr b="0" lang="en-US" sz="2400" spc="-1" strike="noStrike">
                <a:solidFill>
                  <a:srgbClr val="006699"/>
                </a:solidFill>
                <a:latin typeface="Arial"/>
                <a:ea typeface="DejaVu Sans"/>
              </a:rPr>
              <a:t>Low Minutes</a:t>
            </a:r>
            <a:endParaRPr b="0" lang="en-US" sz="2400" spc="-1" strike="noStrike">
              <a:latin typeface="Arial"/>
            </a:endParaRPr>
          </a:p>
        </p:txBody>
      </p:sp>
      <p:sp>
        <p:nvSpPr>
          <p:cNvPr id="289" name="CustomShape 3"/>
          <p:cNvSpPr/>
          <p:nvPr/>
        </p:nvSpPr>
        <p:spPr>
          <a:xfrm>
            <a:off x="5636520" y="1952640"/>
            <a:ext cx="4023000" cy="3199680"/>
          </a:xfrm>
          <a:prstGeom prst="rect">
            <a:avLst/>
          </a:prstGeom>
          <a:noFill/>
          <a:ln>
            <a:noFill/>
          </a:ln>
        </p:spPr>
        <p:style>
          <a:lnRef idx="0"/>
          <a:fillRef idx="0"/>
          <a:effectRef idx="0"/>
          <a:fontRef idx="minor"/>
        </p:style>
        <p:txBody>
          <a:bodyPr lIns="0" rIns="0" tIns="0" bIns="0">
            <a:noAutofit/>
          </a:bodyPr>
          <a:p>
            <a:pPr>
              <a:lnSpc>
                <a:spcPct val="100000"/>
              </a:lnSpc>
              <a:spcAft>
                <a:spcPts val="1414"/>
              </a:spcAft>
            </a:pPr>
            <a:r>
              <a:rPr b="0" lang="en-US" sz="1600" spc="-1" strike="noStrike">
                <a:solidFill>
                  <a:srgbClr val="000000"/>
                </a:solidFill>
                <a:highlight>
                  <a:srgbClr val="ffffff"/>
                </a:highlight>
                <a:latin typeface="Noto Sans Regular"/>
                <a:ea typeface="DejaVu Sans"/>
              </a:rPr>
              <a:t>Customers with few monthly minutes are more likely to churn</a:t>
            </a:r>
            <a:endParaRPr b="0" lang="en-US" sz="1600" spc="-1" strike="noStrike">
              <a:solidFill>
                <a:srgbClr val="000000"/>
              </a:solidFill>
              <a:latin typeface="Arial"/>
            </a:endParaRPr>
          </a:p>
          <a:p>
            <a:pPr>
              <a:lnSpc>
                <a:spcPct val="100000"/>
              </a:lnSpc>
              <a:spcAft>
                <a:spcPts val="1414"/>
              </a:spcAft>
            </a:pPr>
            <a:endParaRPr b="0" lang="en-US" sz="1600" spc="-1" strike="noStrike">
              <a:solidFill>
                <a:srgbClr val="000000"/>
              </a:solidFill>
              <a:latin typeface="Arial"/>
            </a:endParaRPr>
          </a:p>
          <a:p>
            <a:pPr>
              <a:lnSpc>
                <a:spcPct val="100000"/>
              </a:lnSpc>
              <a:spcAft>
                <a:spcPts val="1414"/>
              </a:spcAft>
            </a:pPr>
            <a:r>
              <a:rPr b="0" lang="en-US" sz="1600" spc="-1" strike="noStrike">
                <a:solidFill>
                  <a:srgbClr val="000000"/>
                </a:solidFill>
                <a:highlight>
                  <a:srgbClr val="ffffff"/>
                </a:highlight>
                <a:latin typeface="Noto Sans Regular"/>
                <a:ea typeface="DejaVu Sans"/>
              </a:rPr>
              <a:t>Derived Attribute:</a:t>
            </a:r>
            <a:endParaRPr b="0" lang="en-US" sz="1600" spc="-1" strike="noStrike">
              <a:solidFill>
                <a:srgbClr val="000000"/>
              </a:solidFill>
              <a:latin typeface="Arial"/>
            </a:endParaRPr>
          </a:p>
          <a:p>
            <a:pPr marL="216000" indent="-215640">
              <a:lnSpc>
                <a:spcPct val="100000"/>
              </a:lnSpc>
              <a:spcAft>
                <a:spcPts val="1414"/>
              </a:spcAft>
              <a:buClr>
                <a:srgbClr val="2c3e50"/>
              </a:buClr>
              <a:buFont typeface="Wingdings" charset="2"/>
              <a:buChar char=""/>
            </a:pPr>
            <a:r>
              <a:rPr b="0" lang="en-US" sz="1600" spc="-1" strike="noStrike">
                <a:solidFill>
                  <a:srgbClr val="000000"/>
                </a:solidFill>
                <a:highlight>
                  <a:srgbClr val="ffffff"/>
                </a:highlight>
                <a:latin typeface="Noto Sans Regular"/>
                <a:ea typeface="DejaVu Sans"/>
              </a:rPr>
              <a:t> </a:t>
            </a:r>
            <a:r>
              <a:rPr b="0" lang="en-US" sz="1600" spc="-1" strike="noStrike">
                <a:solidFill>
                  <a:srgbClr val="000000"/>
                </a:solidFill>
                <a:highlight>
                  <a:srgbClr val="ffffff"/>
                </a:highlight>
                <a:latin typeface="Noto Sans Regular"/>
                <a:ea typeface="DejaVu Sans"/>
              </a:rPr>
              <a:t>Monthly minutes below 220</a:t>
            </a:r>
            <a:endParaRPr b="0" lang="en-US" sz="1600" spc="-1" strike="noStrike">
              <a:solidFill>
                <a:srgbClr val="000000"/>
              </a:solidFill>
              <a:latin typeface="Arial"/>
            </a:endParaRPr>
          </a:p>
          <a:p>
            <a:pPr>
              <a:lnSpc>
                <a:spcPct val="100000"/>
              </a:lnSpc>
              <a:spcAft>
                <a:spcPts val="1414"/>
              </a:spcAft>
            </a:pPr>
            <a:endParaRPr b="0" lang="en-US" sz="1600" spc="-1" strike="noStrike">
              <a:solidFill>
                <a:srgbClr val="000000"/>
              </a:solidFill>
              <a:latin typeface="Arial"/>
            </a:endParaRPr>
          </a:p>
          <a:p>
            <a:pPr>
              <a:lnSpc>
                <a:spcPct val="100000"/>
              </a:lnSpc>
              <a:spcAft>
                <a:spcPts val="1414"/>
              </a:spcAft>
            </a:pPr>
            <a:r>
              <a:rPr b="0" lang="en-US" sz="1600" spc="-1" strike="noStrike">
                <a:solidFill>
                  <a:srgbClr val="000000"/>
                </a:solidFill>
                <a:highlight>
                  <a:srgbClr val="ffffff"/>
                </a:highlight>
                <a:latin typeface="Noto Sans Regular"/>
                <a:ea typeface="DejaVu Sans"/>
              </a:rPr>
              <a:t>This binary factor is a better predictor than minutes alone because it is a strong signal to the model that the customer is likely to churn</a:t>
            </a:r>
            <a:endParaRPr b="0" lang="en-US" sz="1600" spc="-1" strike="noStrike">
              <a:solidFill>
                <a:srgbClr val="000000"/>
              </a:solidFill>
              <a:latin typeface="Arial"/>
            </a:endParaRPr>
          </a:p>
        </p:txBody>
      </p:sp>
      <p:pic>
        <p:nvPicPr>
          <p:cNvPr id="290" name="" descr=""/>
          <p:cNvPicPr/>
          <p:nvPr/>
        </p:nvPicPr>
        <p:blipFill>
          <a:blip r:embed="rId2"/>
          <a:stretch/>
        </p:blipFill>
        <p:spPr>
          <a:xfrm>
            <a:off x="640080" y="1939320"/>
            <a:ext cx="4599720" cy="365688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CustomShape 1"/>
          <p:cNvSpPr/>
          <p:nvPr/>
        </p:nvSpPr>
        <p:spPr>
          <a:xfrm>
            <a:off x="360000" y="301320"/>
            <a:ext cx="9358200" cy="956880"/>
          </a:xfrm>
          <a:prstGeom prst="rect">
            <a:avLst/>
          </a:prstGeom>
          <a:noFill/>
          <a:ln>
            <a:noFill/>
          </a:ln>
        </p:spPr>
        <p:style>
          <a:lnRef idx="0"/>
          <a:fillRef idx="0"/>
          <a:effectRef idx="0"/>
          <a:fontRef idx="minor"/>
        </p:style>
      </p:sp>
      <p:pic>
        <p:nvPicPr>
          <p:cNvPr id="292" name="Picture 89_13" descr=""/>
          <p:cNvPicPr/>
          <p:nvPr/>
        </p:nvPicPr>
        <p:blipFill>
          <a:blip r:embed="rId1"/>
          <a:stretch/>
        </p:blipFill>
        <p:spPr>
          <a:xfrm>
            <a:off x="8930160" y="274320"/>
            <a:ext cx="943920" cy="943920"/>
          </a:xfrm>
          <a:prstGeom prst="rect">
            <a:avLst/>
          </a:prstGeom>
          <a:ln>
            <a:noFill/>
          </a:ln>
        </p:spPr>
      </p:pic>
      <p:sp>
        <p:nvSpPr>
          <p:cNvPr id="293" name="CustomShape 2"/>
          <p:cNvSpPr/>
          <p:nvPr/>
        </p:nvSpPr>
        <p:spPr>
          <a:xfrm>
            <a:off x="0" y="18000"/>
            <a:ext cx="9070920" cy="153576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Feature Engineering</a:t>
            </a:r>
            <a:endParaRPr b="0" lang="en-US" sz="4900" spc="-1" strike="noStrike">
              <a:latin typeface="Arial"/>
            </a:endParaRPr>
          </a:p>
          <a:p>
            <a:pPr algn="ctr">
              <a:lnSpc>
                <a:spcPct val="100000"/>
              </a:lnSpc>
            </a:pPr>
            <a:r>
              <a:rPr b="0" lang="en-US" sz="2400" spc="-1" strike="noStrike">
                <a:solidFill>
                  <a:srgbClr val="006699"/>
                </a:solidFill>
                <a:latin typeface="Arial"/>
                <a:ea typeface="DejaVu Sans"/>
              </a:rPr>
              <a:t>Area Code → Region</a:t>
            </a:r>
            <a:endParaRPr b="0" lang="en-US" sz="2400" spc="-1" strike="noStrike">
              <a:latin typeface="Arial"/>
            </a:endParaRPr>
          </a:p>
        </p:txBody>
      </p:sp>
      <p:sp>
        <p:nvSpPr>
          <p:cNvPr id="294" name="CustomShape 3"/>
          <p:cNvSpPr/>
          <p:nvPr/>
        </p:nvSpPr>
        <p:spPr>
          <a:xfrm>
            <a:off x="182880" y="1610280"/>
            <a:ext cx="9692280" cy="10580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200" spc="-1" strike="noStrike">
                <a:latin typeface="Arial"/>
              </a:rPr>
              <a:t>Communications Services Area (CSA)</a:t>
            </a:r>
            <a:endParaRPr b="0" lang="en-US" sz="2200" spc="-1" strike="noStrike">
              <a:latin typeface="Arial"/>
            </a:endParaRPr>
          </a:p>
          <a:p>
            <a:pPr>
              <a:lnSpc>
                <a:spcPct val="100000"/>
              </a:lnSpc>
            </a:pPr>
            <a:r>
              <a:rPr b="0" lang="en-US" sz="1800" spc="-1" strike="noStrike">
                <a:latin typeface="Arial"/>
              </a:rPr>
              <a:t>	</a:t>
            </a:r>
            <a:r>
              <a:rPr b="0" lang="en-US" sz="1400" spc="-1" strike="noStrike">
                <a:latin typeface="Arial"/>
              </a:rPr>
              <a:t>- Encodes the customer’s area code, city, and major metropolitan area</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 Enables derived attributes such as State and Region of the US</a:t>
            </a:r>
            <a:endParaRPr b="0" lang="en-US" sz="1400" spc="-1" strike="noStrike">
              <a:latin typeface="Arial"/>
            </a:endParaRPr>
          </a:p>
        </p:txBody>
      </p:sp>
      <p:pic>
        <p:nvPicPr>
          <p:cNvPr id="295" name="" descr=""/>
          <p:cNvPicPr/>
          <p:nvPr/>
        </p:nvPicPr>
        <p:blipFill>
          <a:blip r:embed="rId2"/>
          <a:stretch/>
        </p:blipFill>
        <p:spPr>
          <a:xfrm>
            <a:off x="7589520" y="1585440"/>
            <a:ext cx="1866240" cy="1523160"/>
          </a:xfrm>
          <a:prstGeom prst="rect">
            <a:avLst/>
          </a:prstGeom>
          <a:ln>
            <a:noFill/>
          </a:ln>
        </p:spPr>
      </p:pic>
      <p:sp>
        <p:nvSpPr>
          <p:cNvPr id="296" name="CustomShape 4"/>
          <p:cNvSpPr/>
          <p:nvPr/>
        </p:nvSpPr>
        <p:spPr>
          <a:xfrm>
            <a:off x="6035040" y="2286000"/>
            <a:ext cx="3565800" cy="13698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Metropolitan </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Area</a:t>
            </a:r>
            <a:r>
              <a:rPr b="0" lang="en-US" sz="1800" spc="-1" strike="noStrike">
                <a:latin typeface="Arial"/>
              </a:rPr>
              <a:t>	</a:t>
            </a:r>
            <a:r>
              <a:rPr b="0" lang="en-US" sz="1800" spc="-1" strike="noStrike">
                <a:latin typeface="Arial"/>
              </a:rPr>
              <a:t>	</a:t>
            </a:r>
            <a:r>
              <a:rPr b="0" lang="en-US" sz="1800" spc="-1" strike="noStrike">
                <a:latin typeface="Arial"/>
              </a:rPr>
              <a:t>	</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City</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Area </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 </a:t>
            </a:r>
            <a:r>
              <a:rPr b="0" lang="en-US" sz="1800" spc="-1" strike="noStrike">
                <a:latin typeface="Arial"/>
              </a:rPr>
              <a:t>Code</a:t>
            </a:r>
            <a:endParaRPr b="0" lang="en-US" sz="1800" spc="-1" strike="noStrike">
              <a:latin typeface="Arial"/>
            </a:endParaRPr>
          </a:p>
        </p:txBody>
      </p:sp>
      <p:pic>
        <p:nvPicPr>
          <p:cNvPr id="297" name="" descr=""/>
          <p:cNvPicPr/>
          <p:nvPr/>
        </p:nvPicPr>
        <p:blipFill>
          <a:blip r:embed="rId3"/>
          <a:stretch/>
        </p:blipFill>
        <p:spPr>
          <a:xfrm>
            <a:off x="658800" y="2992320"/>
            <a:ext cx="5650200" cy="293400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8" name="CustomShape 1"/>
          <p:cNvSpPr/>
          <p:nvPr/>
        </p:nvSpPr>
        <p:spPr>
          <a:xfrm>
            <a:off x="365760" y="4023360"/>
            <a:ext cx="9358200" cy="3382560"/>
          </a:xfrm>
          <a:prstGeom prst="rect">
            <a:avLst/>
          </a:prstGeom>
          <a:noFill/>
          <a:ln>
            <a:noFill/>
          </a:ln>
        </p:spPr>
        <p:style>
          <a:lnRef idx="0"/>
          <a:fillRef idx="0"/>
          <a:effectRef idx="0"/>
          <a:fontRef idx="minor"/>
        </p:style>
      </p:sp>
      <p:sp>
        <p:nvSpPr>
          <p:cNvPr id="299" name="CustomShape 2"/>
          <p:cNvSpPr/>
          <p:nvPr/>
        </p:nvSpPr>
        <p:spPr>
          <a:xfrm>
            <a:off x="360000" y="5220000"/>
            <a:ext cx="9358200" cy="1978200"/>
          </a:xfrm>
          <a:prstGeom prst="rect">
            <a:avLst/>
          </a:prstGeom>
          <a:noFill/>
          <a:ln>
            <a:noFill/>
          </a:ln>
        </p:spPr>
        <p:style>
          <a:lnRef idx="0"/>
          <a:fillRef idx="0"/>
          <a:effectRef idx="0"/>
          <a:fontRef idx="minor"/>
        </p:style>
      </p:sp>
      <p:sp>
        <p:nvSpPr>
          <p:cNvPr id="300" name="CustomShape 3"/>
          <p:cNvSpPr/>
          <p:nvPr/>
        </p:nvSpPr>
        <p:spPr>
          <a:xfrm>
            <a:off x="3607920" y="4101480"/>
            <a:ext cx="3249360" cy="835920"/>
          </a:xfrm>
          <a:prstGeom prst="rect">
            <a:avLst/>
          </a:prstGeom>
          <a:noFill/>
          <a:ln>
            <a:noFill/>
          </a:ln>
        </p:spPr>
        <p:style>
          <a:lnRef idx="0"/>
          <a:fillRef idx="0"/>
          <a:effectRef idx="0"/>
          <a:fontRef idx="minor"/>
        </p:style>
        <p:txBody>
          <a:bodyPr lIns="0" rIns="0" tIns="0" bIns="0" anchor="b">
            <a:noAutofit/>
          </a:bodyPr>
          <a:p>
            <a:pPr>
              <a:lnSpc>
                <a:spcPct val="100000"/>
              </a:lnSpc>
            </a:pPr>
            <a:r>
              <a:rPr b="0" lang="en-US" sz="5400" spc="-1" strike="noStrike">
                <a:solidFill>
                  <a:srgbClr val="2a6099"/>
                </a:solidFill>
                <a:latin typeface="Noto Sans Light"/>
                <a:ea typeface="DejaVu Sans"/>
              </a:rPr>
              <a:t>Modeling</a:t>
            </a:r>
            <a:endParaRPr b="0" lang="en-US" sz="5400" spc="-1" strike="noStrike">
              <a:latin typeface="Arial"/>
            </a:endParaRPr>
          </a:p>
        </p:txBody>
      </p:sp>
      <p:pic>
        <p:nvPicPr>
          <p:cNvPr id="301" name="Picture 89_18" descr=""/>
          <p:cNvPicPr/>
          <p:nvPr/>
        </p:nvPicPr>
        <p:blipFill>
          <a:blip r:embed="rId1"/>
          <a:stretch/>
        </p:blipFill>
        <p:spPr>
          <a:xfrm>
            <a:off x="8930160" y="274320"/>
            <a:ext cx="943920" cy="943920"/>
          </a:xfrm>
          <a:prstGeom prst="rect">
            <a:avLst/>
          </a:prstGeom>
          <a:ln>
            <a:noFill/>
          </a:ln>
        </p:spPr>
      </p:pic>
      <p:pic>
        <p:nvPicPr>
          <p:cNvPr id="302" name="" descr=""/>
          <p:cNvPicPr/>
          <p:nvPr/>
        </p:nvPicPr>
        <p:blipFill>
          <a:blip r:embed="rId2"/>
          <a:stretch/>
        </p:blipFill>
        <p:spPr>
          <a:xfrm>
            <a:off x="3566160" y="522000"/>
            <a:ext cx="3108240" cy="3043440"/>
          </a:xfrm>
          <a:prstGeom prst="rect">
            <a:avLst/>
          </a:prstGeom>
          <a:ln>
            <a:noFill/>
          </a:ln>
        </p:spPr>
      </p:pic>
      <p:sp>
        <p:nvSpPr>
          <p:cNvPr id="303" name="Line 4"/>
          <p:cNvSpPr/>
          <p:nvPr/>
        </p:nvSpPr>
        <p:spPr>
          <a:xfrm>
            <a:off x="4572000" y="1280160"/>
            <a:ext cx="1188720" cy="822960"/>
          </a:xfrm>
          <a:prstGeom prst="line">
            <a:avLst/>
          </a:prstGeom>
          <a:ln w="203040">
            <a:solidFill>
              <a:srgbClr val="81d41a"/>
            </a:solidFill>
            <a:round/>
            <a:tailEnd len="med" type="triangle" w="med"/>
          </a:ln>
        </p:spPr>
        <p:style>
          <a:lnRef idx="0"/>
          <a:fillRef idx="0"/>
          <a:effectRef idx="0"/>
          <a:fontRef idx="minor"/>
        </p:style>
        <p:txBody>
          <a:bodyPr lIns="191160" rIns="191160" tIns="146160" bIns="146160" anchor="ctr" anchorCtr="1">
            <a:noAutofit/>
          </a:bodyPr>
          <a:p>
            <a:pPr algn="ctr">
              <a:lnSpc>
                <a:spcPct val="100000"/>
              </a:lnSpc>
            </a:pPr>
            <a:r>
              <a:rPr b="1" lang="en-US" sz="1800" spc="-1" strike="noStrike">
                <a:solidFill>
                  <a:srgbClr val="ffffff"/>
                </a:solidFill>
                <a:latin typeface="Arial"/>
                <a:ea typeface="DejaVu Sans"/>
              </a:rPr>
              <a:t>Phase 4</a:t>
            </a:r>
            <a:endParaRPr b="0" lang="en-US" sz="1800" spc="-1" strike="noStrike">
              <a:latin typeface="Arial"/>
            </a:endParaRPr>
          </a:p>
        </p:txBody>
      </p:sp>
      <p:sp>
        <p:nvSpPr>
          <p:cNvPr id="304" name="CustomShape 5"/>
          <p:cNvSpPr/>
          <p:nvPr/>
        </p:nvSpPr>
        <p:spPr>
          <a:xfrm>
            <a:off x="3840480" y="5577840"/>
            <a:ext cx="2906640" cy="12798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2a6099"/>
                </a:solidFill>
                <a:latin typeface="Noto Sans Light"/>
                <a:ea typeface="DejaVu Sans"/>
              </a:rPr>
              <a:t>1. Feature Selection</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2. Upsampling</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3. Regularization</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4. Logistic Regression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CustomShape 1"/>
          <p:cNvSpPr/>
          <p:nvPr/>
        </p:nvSpPr>
        <p:spPr>
          <a:xfrm>
            <a:off x="360000" y="301320"/>
            <a:ext cx="9358200" cy="956880"/>
          </a:xfrm>
          <a:prstGeom prst="rect">
            <a:avLst/>
          </a:prstGeom>
          <a:noFill/>
          <a:ln>
            <a:noFill/>
          </a:ln>
        </p:spPr>
        <p:style>
          <a:lnRef idx="0"/>
          <a:fillRef idx="0"/>
          <a:effectRef idx="0"/>
          <a:fontRef idx="minor"/>
        </p:style>
      </p:sp>
      <p:pic>
        <p:nvPicPr>
          <p:cNvPr id="306" name="Picture 89_21" descr=""/>
          <p:cNvPicPr/>
          <p:nvPr/>
        </p:nvPicPr>
        <p:blipFill>
          <a:blip r:embed="rId1"/>
          <a:stretch/>
        </p:blipFill>
        <p:spPr>
          <a:xfrm>
            <a:off x="8930160" y="274320"/>
            <a:ext cx="943920" cy="943920"/>
          </a:xfrm>
          <a:prstGeom prst="rect">
            <a:avLst/>
          </a:prstGeom>
          <a:ln>
            <a:noFill/>
          </a:ln>
        </p:spPr>
      </p:pic>
      <p:sp>
        <p:nvSpPr>
          <p:cNvPr id="307" name="CustomShape 2"/>
          <p:cNvSpPr/>
          <p:nvPr/>
        </p:nvSpPr>
        <p:spPr>
          <a:xfrm>
            <a:off x="0" y="68400"/>
            <a:ext cx="9070920" cy="135324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Feature Selection</a:t>
            </a:r>
            <a:endParaRPr b="0" lang="en-US" sz="4900" spc="-1" strike="noStrike">
              <a:latin typeface="Arial"/>
            </a:endParaRPr>
          </a:p>
          <a:p>
            <a:pPr algn="ctr">
              <a:lnSpc>
                <a:spcPct val="100000"/>
              </a:lnSpc>
            </a:pPr>
            <a:r>
              <a:rPr b="0" lang="en-US" sz="2400" spc="-1" strike="noStrike">
                <a:solidFill>
                  <a:srgbClr val="006699"/>
                </a:solidFill>
                <a:latin typeface="Arial"/>
                <a:ea typeface="DejaVu Sans"/>
              </a:rPr>
              <a:t>&amp; Association with Churn (+/-)</a:t>
            </a:r>
            <a:endParaRPr b="0" lang="en-US" sz="2400" spc="-1" strike="noStrike">
              <a:latin typeface="Arial"/>
            </a:endParaRPr>
          </a:p>
        </p:txBody>
      </p:sp>
      <p:sp>
        <p:nvSpPr>
          <p:cNvPr id="308" name="CustomShape 3"/>
          <p:cNvSpPr/>
          <p:nvPr/>
        </p:nvSpPr>
        <p:spPr>
          <a:xfrm>
            <a:off x="4846320" y="1828800"/>
            <a:ext cx="4114440" cy="4205880"/>
          </a:xfrm>
          <a:prstGeom prst="rect">
            <a:avLst/>
          </a:prstGeom>
          <a:noFill/>
          <a:ln>
            <a:noFill/>
          </a:ln>
        </p:spPr>
        <p:style>
          <a:lnRef idx="0"/>
          <a:fillRef idx="0"/>
          <a:effectRef idx="0"/>
          <a:fontRef idx="minor"/>
        </p:style>
        <p:txBody>
          <a:bodyPr lIns="0" rIns="0" tIns="0" bIns="0">
            <a:noAutofit/>
          </a:bodyPr>
          <a:p>
            <a:pPr algn="ctr">
              <a:lnSpc>
                <a:spcPct val="100000"/>
              </a:lnSpc>
              <a:spcAft>
                <a:spcPts val="1414"/>
              </a:spcAft>
            </a:pPr>
            <a:r>
              <a:rPr b="0" lang="en-US" sz="2200" spc="-1" strike="noStrike" u="sng">
                <a:solidFill>
                  <a:srgbClr val="000000"/>
                </a:solidFill>
                <a:highlight>
                  <a:srgbClr val="ffffff"/>
                </a:highlight>
                <a:uFillTx/>
                <a:latin typeface="Noto Sans Regular"/>
                <a:ea typeface="DejaVu Sans"/>
              </a:rPr>
              <a:t>Derived Inputs</a:t>
            </a:r>
            <a:endParaRPr b="0" lang="en-US" sz="2200" spc="-1" strike="noStrike">
              <a:solidFill>
                <a:srgbClr val="000000"/>
              </a:solidFill>
              <a:latin typeface="Arial"/>
            </a:endParaRPr>
          </a:p>
          <a:p>
            <a:pPr algn="ctr">
              <a:lnSpc>
                <a:spcPct val="100000"/>
              </a:lnSpc>
              <a:spcAft>
                <a:spcPts val="1414"/>
              </a:spcAft>
            </a:pPr>
            <a:endParaRPr b="0" lang="en-US" sz="2200" spc="-1" strike="noStrike">
              <a:solidFill>
                <a:srgbClr val="000000"/>
              </a:solidFill>
              <a:latin typeface="Arial"/>
            </a:endParaRPr>
          </a:p>
          <a:p>
            <a:pPr algn="ctr">
              <a:lnSpc>
                <a:spcPct val="100000"/>
              </a:lnSpc>
              <a:spcAft>
                <a:spcPts val="1414"/>
              </a:spcAft>
            </a:pPr>
            <a:r>
              <a:rPr b="0" lang="en-US" sz="1600" spc="-1" strike="noStrike">
                <a:solidFill>
                  <a:srgbClr val="000000"/>
                </a:solidFill>
                <a:highlight>
                  <a:srgbClr val="ffffff"/>
                </a:highlight>
                <a:latin typeface="Noto Sans Regular"/>
                <a:ea typeface="DejaVu Sans"/>
              </a:rPr>
              <a:t>Usage Principal Component (-)</a:t>
            </a:r>
            <a:endParaRPr b="0" lang="en-US" sz="1600" spc="-1" strike="noStrike">
              <a:solidFill>
                <a:srgbClr val="000000"/>
              </a:solidFill>
              <a:latin typeface="Arial"/>
            </a:endParaRPr>
          </a:p>
          <a:p>
            <a:pPr algn="ctr">
              <a:lnSpc>
                <a:spcPct val="100000"/>
              </a:lnSpc>
              <a:spcAft>
                <a:spcPts val="1414"/>
              </a:spcAft>
            </a:pPr>
            <a:r>
              <a:rPr b="0" lang="en-US" sz="1600" spc="-1" strike="noStrike">
                <a:solidFill>
                  <a:srgbClr val="000000"/>
                </a:solidFill>
                <a:highlight>
                  <a:srgbClr val="ffffff"/>
                </a:highlight>
                <a:latin typeface="Noto Sans Regular"/>
                <a:ea typeface="DejaVu Sans"/>
              </a:rPr>
              <a:t>Low minutes (+)</a:t>
            </a:r>
            <a:endParaRPr b="0" lang="en-US" sz="1600" spc="-1" strike="noStrike">
              <a:solidFill>
                <a:srgbClr val="000000"/>
              </a:solidFill>
              <a:latin typeface="Arial"/>
            </a:endParaRPr>
          </a:p>
          <a:p>
            <a:pPr algn="ctr">
              <a:lnSpc>
                <a:spcPct val="100000"/>
              </a:lnSpc>
              <a:spcAft>
                <a:spcPts val="1414"/>
              </a:spcAft>
            </a:pPr>
            <a:r>
              <a:rPr b="0" lang="en-US" sz="1600" spc="-1" strike="noStrike">
                <a:solidFill>
                  <a:srgbClr val="000000"/>
                </a:solidFill>
                <a:highlight>
                  <a:srgbClr val="ffffff"/>
                </a:highlight>
                <a:latin typeface="Noto Sans Regular"/>
                <a:ea typeface="DejaVu Sans"/>
              </a:rPr>
              <a:t>Region East, SE, or SW (+)</a:t>
            </a:r>
            <a:endParaRPr b="0" lang="en-US" sz="1600" spc="-1" strike="noStrike">
              <a:solidFill>
                <a:srgbClr val="000000"/>
              </a:solidFill>
              <a:latin typeface="Arial"/>
            </a:endParaRPr>
          </a:p>
          <a:p>
            <a:pPr algn="ctr">
              <a:lnSpc>
                <a:spcPct val="100000"/>
              </a:lnSpc>
              <a:spcAft>
                <a:spcPts val="1414"/>
              </a:spcAft>
            </a:pPr>
            <a:r>
              <a:rPr b="0" lang="en-US" sz="1600" spc="-1" strike="noStrike">
                <a:solidFill>
                  <a:srgbClr val="000000"/>
                </a:solidFill>
                <a:highlight>
                  <a:srgbClr val="ffffff"/>
                </a:highlight>
                <a:latin typeface="Noto Sans Regular"/>
                <a:ea typeface="DejaVu Sans"/>
              </a:rPr>
              <a:t>Region North or South (-)</a:t>
            </a:r>
            <a:endParaRPr b="0" lang="en-US" sz="1600" spc="-1" strike="noStrike">
              <a:solidFill>
                <a:srgbClr val="000000"/>
              </a:solidFill>
              <a:latin typeface="Arial"/>
            </a:endParaRPr>
          </a:p>
          <a:p>
            <a:pPr algn="ctr">
              <a:lnSpc>
                <a:spcPct val="100000"/>
              </a:lnSpc>
              <a:spcAft>
                <a:spcPts val="1414"/>
              </a:spcAft>
            </a:pPr>
            <a:r>
              <a:rPr b="0" lang="en-US" sz="1600" spc="-1" strike="noStrike">
                <a:solidFill>
                  <a:srgbClr val="000000"/>
                </a:solidFill>
                <a:highlight>
                  <a:srgbClr val="ffffff"/>
                </a:highlight>
                <a:latin typeface="Noto Sans Regular"/>
                <a:ea typeface="DejaVu Sans"/>
              </a:rPr>
              <a:t>Credit rating DE or GY (-)</a:t>
            </a:r>
            <a:endParaRPr b="0" lang="en-US" sz="1600" spc="-1" strike="noStrike">
              <a:solidFill>
                <a:srgbClr val="000000"/>
              </a:solidFill>
              <a:latin typeface="Arial"/>
            </a:endParaRPr>
          </a:p>
        </p:txBody>
      </p:sp>
      <p:sp>
        <p:nvSpPr>
          <p:cNvPr id="309" name="CustomShape 4"/>
          <p:cNvSpPr/>
          <p:nvPr/>
        </p:nvSpPr>
        <p:spPr>
          <a:xfrm>
            <a:off x="548640" y="1828800"/>
            <a:ext cx="4114440" cy="4205880"/>
          </a:xfrm>
          <a:prstGeom prst="rect">
            <a:avLst/>
          </a:prstGeom>
          <a:noFill/>
          <a:ln>
            <a:noFill/>
          </a:ln>
        </p:spPr>
        <p:style>
          <a:lnRef idx="0"/>
          <a:fillRef idx="0"/>
          <a:effectRef idx="0"/>
          <a:fontRef idx="minor"/>
        </p:style>
        <p:txBody>
          <a:bodyPr lIns="0" rIns="0" tIns="0" bIns="0">
            <a:noAutofit/>
          </a:bodyPr>
          <a:p>
            <a:pPr algn="ctr">
              <a:lnSpc>
                <a:spcPct val="100000"/>
              </a:lnSpc>
              <a:spcAft>
                <a:spcPts val="1414"/>
              </a:spcAft>
            </a:pPr>
            <a:r>
              <a:rPr b="0" lang="en-US" sz="2200" spc="-1" strike="noStrike" u="sng">
                <a:solidFill>
                  <a:srgbClr val="000000"/>
                </a:solidFill>
                <a:highlight>
                  <a:srgbClr val="ffffff"/>
                </a:highlight>
                <a:uFillTx/>
                <a:latin typeface="Noto Sans Regular"/>
                <a:ea typeface="DejaVu Sans"/>
              </a:rPr>
              <a:t>Source Data Inputs</a:t>
            </a:r>
            <a:endParaRPr b="0" lang="en-US" sz="2200" spc="-1" strike="noStrike">
              <a:solidFill>
                <a:srgbClr val="000000"/>
              </a:solidFill>
              <a:latin typeface="Arial"/>
            </a:endParaRPr>
          </a:p>
          <a:p>
            <a:pPr algn="ctr">
              <a:lnSpc>
                <a:spcPct val="100000"/>
              </a:lnSpc>
              <a:spcAft>
                <a:spcPts val="1414"/>
              </a:spcAft>
            </a:pPr>
            <a:endParaRPr b="0" lang="en-US" sz="2200" spc="-1" strike="noStrike">
              <a:solidFill>
                <a:srgbClr val="000000"/>
              </a:solidFill>
              <a:latin typeface="Arial"/>
            </a:endParaRPr>
          </a:p>
          <a:p>
            <a:pPr algn="ctr">
              <a:lnSpc>
                <a:spcPct val="100000"/>
              </a:lnSpc>
              <a:spcAft>
                <a:spcPts val="1414"/>
              </a:spcAft>
            </a:pPr>
            <a:r>
              <a:rPr b="0" lang="en-US" sz="1600" spc="-1" strike="noStrike">
                <a:solidFill>
                  <a:srgbClr val="000000"/>
                </a:solidFill>
                <a:highlight>
                  <a:srgbClr val="ffffff"/>
                </a:highlight>
                <a:latin typeface="Noto Sans Regular"/>
                <a:ea typeface="DejaVu Sans"/>
              </a:rPr>
              <a:t>Change in minutes (-)</a:t>
            </a:r>
            <a:endParaRPr b="0" lang="en-US" sz="1600" spc="-1" strike="noStrike">
              <a:solidFill>
                <a:srgbClr val="000000"/>
              </a:solidFill>
              <a:latin typeface="Arial"/>
            </a:endParaRPr>
          </a:p>
          <a:p>
            <a:pPr algn="ctr">
              <a:lnSpc>
                <a:spcPct val="100000"/>
              </a:lnSpc>
              <a:spcAft>
                <a:spcPts val="1414"/>
              </a:spcAft>
            </a:pPr>
            <a:r>
              <a:rPr b="0" lang="en-US" sz="1600" spc="-1" strike="noStrike">
                <a:solidFill>
                  <a:srgbClr val="000000"/>
                </a:solidFill>
                <a:highlight>
                  <a:srgbClr val="ffffff"/>
                </a:highlight>
                <a:latin typeface="Noto Sans Regular"/>
                <a:ea typeface="DejaVu Sans"/>
              </a:rPr>
              <a:t>Retention call made (+)</a:t>
            </a:r>
            <a:endParaRPr b="0" lang="en-US" sz="1600" spc="-1" strike="noStrike">
              <a:solidFill>
                <a:srgbClr val="000000"/>
              </a:solidFill>
              <a:latin typeface="Arial"/>
            </a:endParaRPr>
          </a:p>
          <a:p>
            <a:pPr algn="ctr">
              <a:lnSpc>
                <a:spcPct val="100000"/>
              </a:lnSpc>
              <a:spcAft>
                <a:spcPts val="1414"/>
              </a:spcAft>
            </a:pPr>
            <a:r>
              <a:rPr b="0" lang="en-US" sz="1600" spc="-1" strike="noStrike">
                <a:solidFill>
                  <a:srgbClr val="000000"/>
                </a:solidFill>
                <a:highlight>
                  <a:srgbClr val="ffffff"/>
                </a:highlight>
                <a:latin typeface="Noto Sans Regular"/>
                <a:ea typeface="DejaVu Sans"/>
              </a:rPr>
              <a:t>Location type – Town (-)</a:t>
            </a:r>
            <a:endParaRPr b="0" lang="en-US" sz="1600" spc="-1" strike="noStrike">
              <a:solidFill>
                <a:srgbClr val="000000"/>
              </a:solidFill>
              <a:latin typeface="Arial"/>
            </a:endParaRPr>
          </a:p>
          <a:p>
            <a:pPr algn="ctr">
              <a:lnSpc>
                <a:spcPct val="100000"/>
              </a:lnSpc>
              <a:spcAft>
                <a:spcPts val="1414"/>
              </a:spcAft>
            </a:pPr>
            <a:r>
              <a:rPr b="0" lang="en-US" sz="1600" spc="-1" strike="noStrike">
                <a:solidFill>
                  <a:srgbClr val="000000"/>
                </a:solidFill>
                <a:highlight>
                  <a:srgbClr val="ffffff"/>
                </a:highlight>
                <a:latin typeface="Noto Sans Regular"/>
                <a:ea typeface="DejaVu Sans"/>
              </a:rPr>
              <a:t>Known traveler (-)</a:t>
            </a:r>
            <a:endParaRPr b="0" lang="en-US" sz="1600" spc="-1" strike="noStrike">
              <a:solidFill>
                <a:srgbClr val="000000"/>
              </a:solidFill>
              <a:latin typeface="Arial"/>
            </a:endParaRPr>
          </a:p>
          <a:p>
            <a:pPr algn="ctr">
              <a:lnSpc>
                <a:spcPct val="100000"/>
              </a:lnSpc>
              <a:spcAft>
                <a:spcPts val="1414"/>
              </a:spcAft>
            </a:pPr>
            <a:r>
              <a:rPr b="0" lang="en-US" sz="1600" spc="-1" strike="noStrike">
                <a:solidFill>
                  <a:srgbClr val="000000"/>
                </a:solidFill>
                <a:highlight>
                  <a:srgbClr val="ffffff"/>
                </a:highlight>
                <a:latin typeface="Noto Sans Regular"/>
                <a:ea typeface="DejaVu Sans"/>
              </a:rPr>
              <a:t>Children (-)</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360000" y="301320"/>
            <a:ext cx="9358200" cy="956880"/>
          </a:xfrm>
          <a:prstGeom prst="rect">
            <a:avLst/>
          </a:prstGeom>
          <a:noFill/>
          <a:ln>
            <a:noFill/>
          </a:ln>
        </p:spPr>
        <p:style>
          <a:lnRef idx="0"/>
          <a:fillRef idx="0"/>
          <a:effectRef idx="0"/>
          <a:fontRef idx="minor"/>
        </p:style>
      </p:sp>
      <p:pic>
        <p:nvPicPr>
          <p:cNvPr id="311" name="Picture 89_27" descr=""/>
          <p:cNvPicPr/>
          <p:nvPr/>
        </p:nvPicPr>
        <p:blipFill>
          <a:blip r:embed="rId1"/>
          <a:stretch/>
        </p:blipFill>
        <p:spPr>
          <a:xfrm>
            <a:off x="8930160" y="274320"/>
            <a:ext cx="943920" cy="943920"/>
          </a:xfrm>
          <a:prstGeom prst="rect">
            <a:avLst/>
          </a:prstGeom>
          <a:ln>
            <a:noFill/>
          </a:ln>
        </p:spPr>
      </p:pic>
      <p:sp>
        <p:nvSpPr>
          <p:cNvPr id="312" name="CustomShape 2"/>
          <p:cNvSpPr/>
          <p:nvPr/>
        </p:nvSpPr>
        <p:spPr>
          <a:xfrm>
            <a:off x="0" y="18000"/>
            <a:ext cx="9070920" cy="1260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Upsampling</a:t>
            </a:r>
            <a:endParaRPr b="0" lang="en-US" sz="4900" spc="-1" strike="noStrike">
              <a:latin typeface="Arial"/>
            </a:endParaRPr>
          </a:p>
        </p:txBody>
      </p:sp>
      <p:sp>
        <p:nvSpPr>
          <p:cNvPr id="313" name="CustomShape 3"/>
          <p:cNvSpPr/>
          <p:nvPr/>
        </p:nvSpPr>
        <p:spPr>
          <a:xfrm>
            <a:off x="257760" y="1446480"/>
            <a:ext cx="9509400" cy="23936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 Technique to handle imbalanced target data in predictive modeling</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 With only 31% of customers churning in the source data, the model would be very </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reluctant to predict that anyone is likely to churn</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 Upsampling duplicates randomly selected observations of the minority class so that the </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ratio of churn and no churn is closer to a 50/50 split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 The final proportion in the training data set of this model is 44% churn / 56% no churn</a:t>
            </a:r>
            <a:endParaRPr b="0" lang="en-US" sz="1800" spc="-1" strike="noStrike">
              <a:latin typeface="Arial"/>
            </a:endParaRPr>
          </a:p>
        </p:txBody>
      </p:sp>
      <p:pic>
        <p:nvPicPr>
          <p:cNvPr id="314" name="" descr=""/>
          <p:cNvPicPr/>
          <p:nvPr/>
        </p:nvPicPr>
        <p:blipFill>
          <a:blip r:embed="rId2"/>
          <a:stretch/>
        </p:blipFill>
        <p:spPr>
          <a:xfrm>
            <a:off x="3931920" y="4176000"/>
            <a:ext cx="1664640" cy="167580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1"/>
          <p:cNvSpPr/>
          <p:nvPr/>
        </p:nvSpPr>
        <p:spPr>
          <a:xfrm>
            <a:off x="360000" y="301320"/>
            <a:ext cx="9358200" cy="956880"/>
          </a:xfrm>
          <a:prstGeom prst="rect">
            <a:avLst/>
          </a:prstGeom>
          <a:noFill/>
          <a:ln>
            <a:noFill/>
          </a:ln>
        </p:spPr>
        <p:style>
          <a:lnRef idx="0"/>
          <a:fillRef idx="0"/>
          <a:effectRef idx="0"/>
          <a:fontRef idx="minor"/>
        </p:style>
      </p:sp>
      <p:pic>
        <p:nvPicPr>
          <p:cNvPr id="316" name="Picture 89_28" descr=""/>
          <p:cNvPicPr/>
          <p:nvPr/>
        </p:nvPicPr>
        <p:blipFill>
          <a:blip r:embed="rId1"/>
          <a:stretch/>
        </p:blipFill>
        <p:spPr>
          <a:xfrm>
            <a:off x="8930160" y="274320"/>
            <a:ext cx="943920" cy="943920"/>
          </a:xfrm>
          <a:prstGeom prst="rect">
            <a:avLst/>
          </a:prstGeom>
          <a:ln>
            <a:noFill/>
          </a:ln>
        </p:spPr>
      </p:pic>
      <p:sp>
        <p:nvSpPr>
          <p:cNvPr id="317" name="CustomShape 2"/>
          <p:cNvSpPr/>
          <p:nvPr/>
        </p:nvSpPr>
        <p:spPr>
          <a:xfrm>
            <a:off x="0" y="18000"/>
            <a:ext cx="9070920" cy="1260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Regularization</a:t>
            </a:r>
            <a:endParaRPr b="0" lang="en-US" sz="4900" spc="-1" strike="noStrike">
              <a:latin typeface="Arial"/>
            </a:endParaRPr>
          </a:p>
        </p:txBody>
      </p:sp>
      <p:sp>
        <p:nvSpPr>
          <p:cNvPr id="318" name="CustomShape 3"/>
          <p:cNvSpPr/>
          <p:nvPr/>
        </p:nvSpPr>
        <p:spPr>
          <a:xfrm>
            <a:off x="257760" y="1446480"/>
            <a:ext cx="9509400" cy="34174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 Technique to improve the generalizability of the model and prevent overfitting</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 Standard logistic regression formulas simply minimize log loss, or the difference between </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the actual observations and the likelihoods that it predicts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ea typeface="Noto Sans CJK SC"/>
              </a:rPr>
              <a:t>- Regularization adds a term that penalizes complexity in addition to inaccuracy</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ea typeface="Noto Sans CJK SC"/>
              </a:rPr>
              <a:t>- Two Regularization Strategies</a:t>
            </a:r>
            <a:endParaRPr b="0" lang="en-US" sz="1800" spc="-1" strike="noStrike">
              <a:latin typeface="Arial"/>
            </a:endParaRPr>
          </a:p>
          <a:p>
            <a:pPr>
              <a:lnSpc>
                <a:spcPct val="100000"/>
              </a:lnSpc>
            </a:pPr>
            <a:endParaRPr b="0" lang="en-US" sz="1800" spc="-1" strike="noStrike">
              <a:latin typeface="Arial"/>
            </a:endParaRPr>
          </a:p>
          <a:p>
            <a:pPr lvl="2" marL="648000" indent="-215640">
              <a:lnSpc>
                <a:spcPct val="100000"/>
              </a:lnSpc>
              <a:buClr>
                <a:srgbClr val="000000"/>
              </a:buClr>
              <a:buSzPct val="45000"/>
              <a:buFont typeface="Wingdings" charset="2"/>
              <a:buChar char=""/>
            </a:pPr>
            <a:r>
              <a:rPr b="0" lang="en-US" sz="1800" spc="-1" strike="noStrike">
                <a:latin typeface="Arial"/>
                <a:ea typeface="Noto Sans CJK SC"/>
              </a:rPr>
              <a:t>Ridge → drives coefficients towards zero</a:t>
            </a:r>
            <a:endParaRPr b="0" lang="en-US" sz="1800" spc="-1" strike="noStrike">
              <a:latin typeface="Arial"/>
            </a:endParaRPr>
          </a:p>
          <a:p>
            <a:pPr lvl="2" marL="648000" indent="-215640">
              <a:lnSpc>
                <a:spcPct val="100000"/>
              </a:lnSpc>
              <a:buClr>
                <a:srgbClr val="000000"/>
              </a:buClr>
              <a:buSzPct val="45000"/>
              <a:buFont typeface="Wingdings" charset="2"/>
              <a:buChar char=""/>
            </a:pPr>
            <a:r>
              <a:rPr b="0" lang="en-US" sz="1800" spc="-1" strike="noStrike">
                <a:latin typeface="Arial"/>
                <a:ea typeface="Noto Sans CJK SC"/>
              </a:rPr>
              <a:t>Lasso → sets less-important coefficients to zero</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ea typeface="Noto Sans CJK SC"/>
              </a:rPr>
              <a:t>- Optimal split of ridge/lasso regularization determined by cross-validation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CustomShape 1"/>
          <p:cNvSpPr/>
          <p:nvPr/>
        </p:nvSpPr>
        <p:spPr>
          <a:xfrm>
            <a:off x="360000" y="301320"/>
            <a:ext cx="9358200" cy="956880"/>
          </a:xfrm>
          <a:prstGeom prst="rect">
            <a:avLst/>
          </a:prstGeom>
          <a:noFill/>
          <a:ln>
            <a:noFill/>
          </a:ln>
        </p:spPr>
        <p:style>
          <a:lnRef idx="0"/>
          <a:fillRef idx="0"/>
          <a:effectRef idx="0"/>
          <a:fontRef idx="minor"/>
        </p:style>
      </p:sp>
      <p:pic>
        <p:nvPicPr>
          <p:cNvPr id="320" name="Picture 89_26" descr=""/>
          <p:cNvPicPr/>
          <p:nvPr/>
        </p:nvPicPr>
        <p:blipFill>
          <a:blip r:embed="rId1"/>
          <a:stretch/>
        </p:blipFill>
        <p:spPr>
          <a:xfrm>
            <a:off x="8930160" y="274320"/>
            <a:ext cx="943920" cy="943920"/>
          </a:xfrm>
          <a:prstGeom prst="rect">
            <a:avLst/>
          </a:prstGeom>
          <a:ln>
            <a:noFill/>
          </a:ln>
        </p:spPr>
      </p:pic>
      <p:sp>
        <p:nvSpPr>
          <p:cNvPr id="321" name="CustomShape 2"/>
          <p:cNvSpPr/>
          <p:nvPr/>
        </p:nvSpPr>
        <p:spPr>
          <a:xfrm>
            <a:off x="0" y="18000"/>
            <a:ext cx="9070920" cy="1260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Logistic Regression</a:t>
            </a:r>
            <a:endParaRPr b="0" lang="en-US" sz="4900" spc="-1" strike="noStrike">
              <a:latin typeface="Arial"/>
            </a:endParaRPr>
          </a:p>
        </p:txBody>
      </p:sp>
      <p:sp>
        <p:nvSpPr>
          <p:cNvPr id="322" name="CustomShape 3"/>
          <p:cNvSpPr/>
          <p:nvPr/>
        </p:nvSpPr>
        <p:spPr>
          <a:xfrm>
            <a:off x="274320" y="1554480"/>
            <a:ext cx="9509400" cy="1125000"/>
          </a:xfrm>
          <a:prstGeom prst="rect">
            <a:avLst/>
          </a:prstGeom>
          <a:noFill/>
          <a:ln>
            <a:noFill/>
          </a:ln>
        </p:spPr>
        <p:style>
          <a:lnRef idx="0"/>
          <a:fillRef idx="0"/>
          <a:effectRef idx="0"/>
          <a:fontRef idx="minor"/>
        </p:style>
        <p:txBody>
          <a:bodyPr lIns="90000" rIns="90000" tIns="45000" bIns="45000">
            <a:noAutofit/>
          </a:bodyPr>
          <a:p>
            <a:pPr>
              <a:lnSpc>
                <a:spcPct val="100000"/>
              </a:lnSpc>
              <a:spcAft>
                <a:spcPts val="1414"/>
              </a:spcAft>
            </a:pPr>
            <a:r>
              <a:rPr b="0" lang="en-US" sz="2200" spc="-1" strike="noStrike" u="sng">
                <a:solidFill>
                  <a:srgbClr val="000000"/>
                </a:solidFill>
                <a:highlight>
                  <a:srgbClr val="ffffff"/>
                </a:highlight>
                <a:uFillTx/>
                <a:latin typeface="Noto Sans Regular"/>
                <a:ea typeface="DejaVu Sans"/>
              </a:rPr>
              <a:t>Formula</a:t>
            </a:r>
            <a:endParaRPr b="0" lang="en-US" sz="2200" spc="-1" strike="noStrike">
              <a:solidFill>
                <a:srgbClr val="000000"/>
              </a:solidFill>
              <a:latin typeface="Arial"/>
            </a:endParaRPr>
          </a:p>
          <a:p>
            <a:pPr>
              <a:lnSpc>
                <a:spcPct val="100000"/>
              </a:lnSpc>
              <a:spcAft>
                <a:spcPts val="1414"/>
              </a:spcAft>
            </a:pPr>
            <a:r>
              <a:rPr b="0" lang="en-US" sz="1800" spc="-1" strike="noStrike">
                <a:solidFill>
                  <a:srgbClr val="000000"/>
                </a:solidFill>
                <a:highlight>
                  <a:srgbClr val="ffffff"/>
                </a:highlight>
                <a:latin typeface="Noto Sans Regular"/>
                <a:ea typeface="DejaVu Sans"/>
              </a:rPr>
              <a:t>CHURN_TARGET ~ CHANGEM + RETCALL + PRIZMTWN + TRAVEL + CHILDREN + USAGEPC2 + MOU_low  + CSA_region_SEW + CSA_region_NS + CREDITDEGY</a:t>
            </a:r>
            <a:endParaRPr b="0" lang="en-US" sz="1800" spc="-1" strike="noStrike">
              <a:solidFill>
                <a:srgbClr val="000000"/>
              </a:solidFill>
              <a:latin typeface="Arial"/>
            </a:endParaRPr>
          </a:p>
        </p:txBody>
      </p:sp>
      <p:pic>
        <p:nvPicPr>
          <p:cNvPr id="323" name="" descr=""/>
          <p:cNvPicPr/>
          <p:nvPr/>
        </p:nvPicPr>
        <p:blipFill>
          <a:blip r:embed="rId2"/>
          <a:stretch/>
        </p:blipFill>
        <p:spPr>
          <a:xfrm>
            <a:off x="2129400" y="2819520"/>
            <a:ext cx="5825520" cy="2940840"/>
          </a:xfrm>
          <a:prstGeom prst="rect">
            <a:avLst/>
          </a:prstGeom>
          <a:ln>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4" name="CustomShape 1"/>
          <p:cNvSpPr/>
          <p:nvPr/>
        </p:nvSpPr>
        <p:spPr>
          <a:xfrm>
            <a:off x="365760" y="4023360"/>
            <a:ext cx="9358200" cy="3382560"/>
          </a:xfrm>
          <a:prstGeom prst="rect">
            <a:avLst/>
          </a:prstGeom>
          <a:noFill/>
          <a:ln>
            <a:noFill/>
          </a:ln>
        </p:spPr>
        <p:style>
          <a:lnRef idx="0"/>
          <a:fillRef idx="0"/>
          <a:effectRef idx="0"/>
          <a:fontRef idx="minor"/>
        </p:style>
      </p:sp>
      <p:sp>
        <p:nvSpPr>
          <p:cNvPr id="325" name="CustomShape 2"/>
          <p:cNvSpPr/>
          <p:nvPr/>
        </p:nvSpPr>
        <p:spPr>
          <a:xfrm>
            <a:off x="360000" y="5220000"/>
            <a:ext cx="9358200" cy="1978200"/>
          </a:xfrm>
          <a:prstGeom prst="rect">
            <a:avLst/>
          </a:prstGeom>
          <a:noFill/>
          <a:ln>
            <a:noFill/>
          </a:ln>
        </p:spPr>
        <p:style>
          <a:lnRef idx="0"/>
          <a:fillRef idx="0"/>
          <a:effectRef idx="0"/>
          <a:fontRef idx="minor"/>
        </p:style>
      </p:sp>
      <p:sp>
        <p:nvSpPr>
          <p:cNvPr id="326" name="CustomShape 3"/>
          <p:cNvSpPr/>
          <p:nvPr/>
        </p:nvSpPr>
        <p:spPr>
          <a:xfrm>
            <a:off x="3310920" y="4116600"/>
            <a:ext cx="3980880" cy="835920"/>
          </a:xfrm>
          <a:prstGeom prst="rect">
            <a:avLst/>
          </a:prstGeom>
          <a:noFill/>
          <a:ln>
            <a:noFill/>
          </a:ln>
        </p:spPr>
        <p:style>
          <a:lnRef idx="0"/>
          <a:fillRef idx="0"/>
          <a:effectRef idx="0"/>
          <a:fontRef idx="minor"/>
        </p:style>
        <p:txBody>
          <a:bodyPr lIns="0" rIns="0" tIns="0" bIns="0" anchor="b">
            <a:noAutofit/>
          </a:bodyPr>
          <a:p>
            <a:pPr>
              <a:lnSpc>
                <a:spcPct val="100000"/>
              </a:lnSpc>
            </a:pPr>
            <a:r>
              <a:rPr b="0" lang="en-US" sz="5400" spc="-1" strike="noStrike">
                <a:solidFill>
                  <a:srgbClr val="2a6099"/>
                </a:solidFill>
                <a:latin typeface="Noto Sans Light"/>
                <a:ea typeface="DejaVu Sans"/>
              </a:rPr>
              <a:t>Evaluation</a:t>
            </a:r>
            <a:endParaRPr b="0" lang="en-US" sz="5400" spc="-1" strike="noStrike">
              <a:latin typeface="Arial"/>
            </a:endParaRPr>
          </a:p>
        </p:txBody>
      </p:sp>
      <p:pic>
        <p:nvPicPr>
          <p:cNvPr id="327" name="Picture 89_19" descr=""/>
          <p:cNvPicPr/>
          <p:nvPr/>
        </p:nvPicPr>
        <p:blipFill>
          <a:blip r:embed="rId1"/>
          <a:stretch/>
        </p:blipFill>
        <p:spPr>
          <a:xfrm>
            <a:off x="8930160" y="274320"/>
            <a:ext cx="943920" cy="943920"/>
          </a:xfrm>
          <a:prstGeom prst="rect">
            <a:avLst/>
          </a:prstGeom>
          <a:ln>
            <a:noFill/>
          </a:ln>
        </p:spPr>
      </p:pic>
      <p:pic>
        <p:nvPicPr>
          <p:cNvPr id="328" name="" descr=""/>
          <p:cNvPicPr/>
          <p:nvPr/>
        </p:nvPicPr>
        <p:blipFill>
          <a:blip r:embed="rId2"/>
          <a:stretch/>
        </p:blipFill>
        <p:spPr>
          <a:xfrm>
            <a:off x="3566160" y="522000"/>
            <a:ext cx="3108240" cy="3043440"/>
          </a:xfrm>
          <a:prstGeom prst="rect">
            <a:avLst/>
          </a:prstGeom>
          <a:ln>
            <a:noFill/>
          </a:ln>
        </p:spPr>
      </p:pic>
      <p:sp>
        <p:nvSpPr>
          <p:cNvPr id="329" name="Line 4"/>
          <p:cNvSpPr/>
          <p:nvPr/>
        </p:nvSpPr>
        <p:spPr>
          <a:xfrm>
            <a:off x="3749040" y="2103120"/>
            <a:ext cx="1188720" cy="822960"/>
          </a:xfrm>
          <a:prstGeom prst="line">
            <a:avLst/>
          </a:prstGeom>
          <a:ln w="203040">
            <a:solidFill>
              <a:srgbClr val="81d41a"/>
            </a:solidFill>
            <a:round/>
            <a:tailEnd len="med" type="triangle" w="med"/>
          </a:ln>
        </p:spPr>
        <p:style>
          <a:lnRef idx="0"/>
          <a:fillRef idx="0"/>
          <a:effectRef idx="0"/>
          <a:fontRef idx="minor"/>
        </p:style>
        <p:txBody>
          <a:bodyPr lIns="191160" rIns="191160" tIns="146160" bIns="146160" anchor="ctr" anchorCtr="1">
            <a:noAutofit/>
          </a:bodyPr>
          <a:p>
            <a:pPr algn="ctr">
              <a:lnSpc>
                <a:spcPct val="100000"/>
              </a:lnSpc>
            </a:pPr>
            <a:r>
              <a:rPr b="1" lang="en-US" sz="1800" spc="-1" strike="noStrike">
                <a:solidFill>
                  <a:srgbClr val="ffffff"/>
                </a:solidFill>
                <a:latin typeface="Arial"/>
                <a:ea typeface="DejaVu Sans"/>
              </a:rPr>
              <a:t>Phase 5</a:t>
            </a:r>
            <a:endParaRPr b="0" lang="en-US" sz="1800" spc="-1" strike="noStrike">
              <a:latin typeface="Arial"/>
            </a:endParaRPr>
          </a:p>
        </p:txBody>
      </p:sp>
      <p:sp>
        <p:nvSpPr>
          <p:cNvPr id="330" name="CustomShape 5"/>
          <p:cNvSpPr/>
          <p:nvPr/>
        </p:nvSpPr>
        <p:spPr>
          <a:xfrm>
            <a:off x="3421440" y="5623920"/>
            <a:ext cx="3479760" cy="1416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2a6099"/>
                </a:solidFill>
                <a:latin typeface="Noto Sans Light"/>
                <a:ea typeface="DejaVu Sans"/>
              </a:rPr>
              <a:t>1. Correlation &amp; Collinearity</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2. Model Results</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3. Performance</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4. Expectations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CustomShape 1"/>
          <p:cNvSpPr/>
          <p:nvPr/>
        </p:nvSpPr>
        <p:spPr>
          <a:xfrm>
            <a:off x="360000" y="301320"/>
            <a:ext cx="9358200" cy="956880"/>
          </a:xfrm>
          <a:prstGeom prst="rect">
            <a:avLst/>
          </a:prstGeom>
          <a:noFill/>
          <a:ln>
            <a:noFill/>
          </a:ln>
        </p:spPr>
        <p:style>
          <a:lnRef idx="0"/>
          <a:fillRef idx="0"/>
          <a:effectRef idx="0"/>
          <a:fontRef idx="minor"/>
        </p:style>
      </p:sp>
      <p:pic>
        <p:nvPicPr>
          <p:cNvPr id="332" name="Picture 89_5" descr=""/>
          <p:cNvPicPr/>
          <p:nvPr/>
        </p:nvPicPr>
        <p:blipFill>
          <a:blip r:embed="rId1"/>
          <a:stretch/>
        </p:blipFill>
        <p:spPr>
          <a:xfrm>
            <a:off x="8930160" y="274320"/>
            <a:ext cx="943920" cy="943920"/>
          </a:xfrm>
          <a:prstGeom prst="rect">
            <a:avLst/>
          </a:prstGeom>
          <a:ln>
            <a:noFill/>
          </a:ln>
        </p:spPr>
      </p:pic>
      <p:sp>
        <p:nvSpPr>
          <p:cNvPr id="333" name="CustomShape 2"/>
          <p:cNvSpPr/>
          <p:nvPr/>
        </p:nvSpPr>
        <p:spPr>
          <a:xfrm>
            <a:off x="0" y="18000"/>
            <a:ext cx="9070920" cy="1260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Correlation &amp; Collinearity</a:t>
            </a:r>
            <a:endParaRPr b="0" lang="en-US" sz="4900" spc="-1" strike="noStrike">
              <a:latin typeface="Arial"/>
            </a:endParaRPr>
          </a:p>
        </p:txBody>
      </p:sp>
      <p:sp>
        <p:nvSpPr>
          <p:cNvPr id="334" name="CustomShape 3"/>
          <p:cNvSpPr/>
          <p:nvPr/>
        </p:nvSpPr>
        <p:spPr>
          <a:xfrm>
            <a:off x="731520" y="2103120"/>
            <a:ext cx="4296960" cy="3199680"/>
          </a:xfrm>
          <a:prstGeom prst="rect">
            <a:avLst/>
          </a:prstGeom>
          <a:noFill/>
          <a:ln>
            <a:noFill/>
          </a:ln>
        </p:spPr>
        <p:style>
          <a:lnRef idx="0"/>
          <a:fillRef idx="0"/>
          <a:effectRef idx="0"/>
          <a:fontRef idx="minor"/>
        </p:style>
      </p:sp>
      <p:pic>
        <p:nvPicPr>
          <p:cNvPr id="335" name="" descr=""/>
          <p:cNvPicPr/>
          <p:nvPr/>
        </p:nvPicPr>
        <p:blipFill>
          <a:blip r:embed="rId2"/>
          <a:stretch/>
        </p:blipFill>
        <p:spPr>
          <a:xfrm>
            <a:off x="714600" y="2011680"/>
            <a:ext cx="4314240" cy="3656880"/>
          </a:xfrm>
          <a:prstGeom prst="rect">
            <a:avLst/>
          </a:prstGeom>
          <a:ln>
            <a:noFill/>
          </a:ln>
        </p:spPr>
      </p:pic>
      <p:pic>
        <p:nvPicPr>
          <p:cNvPr id="336" name="" descr=""/>
          <p:cNvPicPr/>
          <p:nvPr/>
        </p:nvPicPr>
        <p:blipFill>
          <a:blip r:embed="rId3"/>
          <a:stretch/>
        </p:blipFill>
        <p:spPr>
          <a:xfrm>
            <a:off x="5612400" y="2549160"/>
            <a:ext cx="4171320" cy="2571120"/>
          </a:xfrm>
          <a:prstGeom prst="rect">
            <a:avLst/>
          </a:prstGeom>
          <a:ln>
            <a:noFill/>
          </a:ln>
        </p:spPr>
      </p:pic>
      <p:sp>
        <p:nvSpPr>
          <p:cNvPr id="337" name="CustomShape 4"/>
          <p:cNvSpPr/>
          <p:nvPr/>
        </p:nvSpPr>
        <p:spPr>
          <a:xfrm>
            <a:off x="548640" y="1258560"/>
            <a:ext cx="9235080" cy="4298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2400" spc="-1" strike="noStrike" u="sng">
                <a:uFillTx/>
                <a:latin typeface="Arial"/>
              </a:rPr>
              <a:t>	</a:t>
            </a:r>
            <a:r>
              <a:rPr b="0" lang="en-US" sz="2400" spc="-1" strike="noStrike" u="sng">
                <a:uFillTx/>
                <a:latin typeface="Arial"/>
              </a:rPr>
              <a:t>	</a:t>
            </a:r>
            <a:r>
              <a:rPr b="0" lang="en-US" sz="2400" spc="-1" strike="noStrike" u="sng">
                <a:uFillTx/>
                <a:latin typeface="Arial"/>
              </a:rPr>
              <a:t>	</a:t>
            </a:r>
            <a:r>
              <a:rPr b="0" lang="en-US" sz="2400" spc="-1" strike="noStrike" u="sng">
                <a:uFillTx/>
                <a:latin typeface="Arial"/>
              </a:rPr>
              <a:t>Correlation Matrix</a:t>
            </a:r>
            <a:r>
              <a:rPr b="0" lang="en-US" sz="2400" spc="-1" strike="noStrike" u="sng">
                <a:uFillTx/>
                <a:latin typeface="Arial"/>
              </a:rPr>
              <a:t>	</a:t>
            </a:r>
            <a:r>
              <a:rPr b="0" lang="en-US" sz="2400" spc="-1" strike="noStrike" u="sng">
                <a:uFillTx/>
                <a:latin typeface="Arial"/>
              </a:rPr>
              <a:t>	</a:t>
            </a:r>
            <a:r>
              <a:rPr b="0" lang="en-US" sz="2400" spc="-1" strike="noStrike" u="sng">
                <a:uFillTx/>
                <a:latin typeface="Arial"/>
              </a:rPr>
              <a:t>	</a:t>
            </a:r>
            <a:r>
              <a:rPr b="0" lang="en-US" sz="2400" spc="-1" strike="noStrike" u="sng">
                <a:uFillTx/>
                <a:latin typeface="Arial"/>
              </a:rPr>
              <a:t>	</a:t>
            </a:r>
            <a:r>
              <a:rPr b="0" lang="en-US" sz="2400" spc="-1" strike="noStrike" u="sng">
                <a:uFillTx/>
                <a:latin typeface="Arial"/>
              </a:rPr>
              <a:t>	</a:t>
            </a:r>
            <a:r>
              <a:rPr b="0" lang="en-US" sz="2400" spc="-1" strike="noStrike" u="sng">
                <a:uFillTx/>
                <a:latin typeface="Arial"/>
              </a:rPr>
              <a:t>Collinearity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3" name="CustomShape 1"/>
          <p:cNvSpPr/>
          <p:nvPr/>
        </p:nvSpPr>
        <p:spPr>
          <a:xfrm>
            <a:off x="365760" y="4023360"/>
            <a:ext cx="9358200" cy="3382560"/>
          </a:xfrm>
          <a:prstGeom prst="rect">
            <a:avLst/>
          </a:prstGeom>
          <a:noFill/>
          <a:ln>
            <a:noFill/>
          </a:ln>
        </p:spPr>
        <p:style>
          <a:lnRef idx="0"/>
          <a:fillRef idx="0"/>
          <a:effectRef idx="0"/>
          <a:fontRef idx="minor"/>
        </p:style>
      </p:sp>
      <p:sp>
        <p:nvSpPr>
          <p:cNvPr id="174" name="CustomShape 2"/>
          <p:cNvSpPr/>
          <p:nvPr/>
        </p:nvSpPr>
        <p:spPr>
          <a:xfrm>
            <a:off x="360000" y="5220000"/>
            <a:ext cx="9358200" cy="1978200"/>
          </a:xfrm>
          <a:prstGeom prst="rect">
            <a:avLst/>
          </a:prstGeom>
          <a:noFill/>
          <a:ln>
            <a:noFill/>
          </a:ln>
        </p:spPr>
        <p:style>
          <a:lnRef idx="0"/>
          <a:fillRef idx="0"/>
          <a:effectRef idx="0"/>
          <a:fontRef idx="minor"/>
        </p:style>
      </p:sp>
      <p:sp>
        <p:nvSpPr>
          <p:cNvPr id="175" name="CustomShape 3"/>
          <p:cNvSpPr/>
          <p:nvPr/>
        </p:nvSpPr>
        <p:spPr>
          <a:xfrm>
            <a:off x="922680" y="4017240"/>
            <a:ext cx="8320320" cy="835920"/>
          </a:xfrm>
          <a:prstGeom prst="rect">
            <a:avLst/>
          </a:prstGeom>
          <a:noFill/>
          <a:ln>
            <a:noFill/>
          </a:ln>
        </p:spPr>
        <p:style>
          <a:lnRef idx="0"/>
          <a:fillRef idx="0"/>
          <a:effectRef idx="0"/>
          <a:fontRef idx="minor"/>
        </p:style>
        <p:txBody>
          <a:bodyPr lIns="0" rIns="0" tIns="0" bIns="0" anchor="b">
            <a:noAutofit/>
          </a:bodyPr>
          <a:p>
            <a:pPr>
              <a:lnSpc>
                <a:spcPct val="100000"/>
              </a:lnSpc>
            </a:pPr>
            <a:r>
              <a:rPr b="0" lang="en-US" sz="5400" spc="-1" strike="noStrike">
                <a:solidFill>
                  <a:srgbClr val="2a6099"/>
                </a:solidFill>
                <a:latin typeface="Noto Sans Light"/>
                <a:ea typeface="DejaVu Sans"/>
              </a:rPr>
              <a:t>Business Understanding</a:t>
            </a:r>
            <a:endParaRPr b="0" lang="en-US" sz="5400" spc="-1" strike="noStrike">
              <a:latin typeface="Arial"/>
            </a:endParaRPr>
          </a:p>
        </p:txBody>
      </p:sp>
      <p:pic>
        <p:nvPicPr>
          <p:cNvPr id="176" name="Picture 89_2" descr=""/>
          <p:cNvPicPr/>
          <p:nvPr/>
        </p:nvPicPr>
        <p:blipFill>
          <a:blip r:embed="rId1"/>
          <a:stretch/>
        </p:blipFill>
        <p:spPr>
          <a:xfrm>
            <a:off x="8930160" y="274320"/>
            <a:ext cx="943920" cy="943920"/>
          </a:xfrm>
          <a:prstGeom prst="rect">
            <a:avLst/>
          </a:prstGeom>
          <a:ln>
            <a:noFill/>
          </a:ln>
        </p:spPr>
      </p:pic>
      <p:pic>
        <p:nvPicPr>
          <p:cNvPr id="177" name="" descr=""/>
          <p:cNvPicPr/>
          <p:nvPr/>
        </p:nvPicPr>
        <p:blipFill>
          <a:blip r:embed="rId2"/>
          <a:stretch/>
        </p:blipFill>
        <p:spPr>
          <a:xfrm>
            <a:off x="3566160" y="522000"/>
            <a:ext cx="3108240" cy="3043440"/>
          </a:xfrm>
          <a:prstGeom prst="rect">
            <a:avLst/>
          </a:prstGeom>
          <a:ln>
            <a:noFill/>
          </a:ln>
        </p:spPr>
      </p:pic>
      <p:sp>
        <p:nvSpPr>
          <p:cNvPr id="178" name="Line 4"/>
          <p:cNvSpPr/>
          <p:nvPr/>
        </p:nvSpPr>
        <p:spPr>
          <a:xfrm>
            <a:off x="3383280" y="274320"/>
            <a:ext cx="1188720" cy="822960"/>
          </a:xfrm>
          <a:prstGeom prst="line">
            <a:avLst/>
          </a:prstGeom>
          <a:ln w="203040">
            <a:solidFill>
              <a:srgbClr val="81d41a"/>
            </a:solidFill>
            <a:round/>
            <a:tailEnd len="med" type="triangle" w="med"/>
          </a:ln>
        </p:spPr>
        <p:style>
          <a:lnRef idx="0"/>
          <a:fillRef idx="0"/>
          <a:effectRef idx="0"/>
          <a:fontRef idx="minor"/>
        </p:style>
        <p:txBody>
          <a:bodyPr lIns="191160" rIns="191160" tIns="146160" bIns="146160" anchor="ctr" anchorCtr="1">
            <a:noAutofit/>
          </a:bodyPr>
          <a:p>
            <a:pPr algn="ctr">
              <a:lnSpc>
                <a:spcPct val="100000"/>
              </a:lnSpc>
            </a:pPr>
            <a:r>
              <a:rPr b="1" lang="en-US" sz="1800" spc="-1" strike="noStrike">
                <a:solidFill>
                  <a:srgbClr val="ffffff"/>
                </a:solidFill>
                <a:latin typeface="Arial"/>
                <a:ea typeface="DejaVu Sans"/>
              </a:rPr>
              <a:t>Phase 1</a:t>
            </a:r>
            <a:endParaRPr b="0" lang="en-US" sz="1800" spc="-1" strike="noStrike">
              <a:latin typeface="Arial"/>
            </a:endParaRPr>
          </a:p>
        </p:txBody>
      </p:sp>
      <p:sp>
        <p:nvSpPr>
          <p:cNvPr id="179" name="CustomShape 5"/>
          <p:cNvSpPr/>
          <p:nvPr/>
        </p:nvSpPr>
        <p:spPr>
          <a:xfrm>
            <a:off x="3882240" y="5403240"/>
            <a:ext cx="2701080" cy="1416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2a6099"/>
                </a:solidFill>
                <a:latin typeface="Noto Sans Light"/>
                <a:ea typeface="DejaVu Sans"/>
              </a:rPr>
              <a:t>1. The Product</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2. The Problem</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3. Objectives</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4. Tools &amp; Techniques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360000" y="301320"/>
            <a:ext cx="9358200" cy="956880"/>
          </a:xfrm>
          <a:prstGeom prst="rect">
            <a:avLst/>
          </a:prstGeom>
          <a:noFill/>
          <a:ln>
            <a:noFill/>
          </a:ln>
        </p:spPr>
        <p:style>
          <a:lnRef idx="0"/>
          <a:fillRef idx="0"/>
          <a:effectRef idx="0"/>
          <a:fontRef idx="minor"/>
        </p:style>
      </p:sp>
      <p:pic>
        <p:nvPicPr>
          <p:cNvPr id="339" name="Picture 89_23" descr=""/>
          <p:cNvPicPr/>
          <p:nvPr/>
        </p:nvPicPr>
        <p:blipFill>
          <a:blip r:embed="rId1"/>
          <a:stretch/>
        </p:blipFill>
        <p:spPr>
          <a:xfrm>
            <a:off x="8930160" y="274320"/>
            <a:ext cx="943920" cy="943920"/>
          </a:xfrm>
          <a:prstGeom prst="rect">
            <a:avLst/>
          </a:prstGeom>
          <a:ln>
            <a:noFill/>
          </a:ln>
        </p:spPr>
      </p:pic>
      <p:sp>
        <p:nvSpPr>
          <p:cNvPr id="340" name="CustomShape 2"/>
          <p:cNvSpPr/>
          <p:nvPr/>
        </p:nvSpPr>
        <p:spPr>
          <a:xfrm>
            <a:off x="0" y="18000"/>
            <a:ext cx="9070920" cy="1260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Model Results</a:t>
            </a:r>
            <a:endParaRPr b="0" lang="en-US" sz="4900" spc="-1" strike="noStrike">
              <a:latin typeface="Arial"/>
            </a:endParaRPr>
          </a:p>
        </p:txBody>
      </p:sp>
      <p:sp>
        <p:nvSpPr>
          <p:cNvPr id="341" name="CustomShape 3"/>
          <p:cNvSpPr/>
          <p:nvPr/>
        </p:nvSpPr>
        <p:spPr>
          <a:xfrm>
            <a:off x="731520" y="2103120"/>
            <a:ext cx="4296960" cy="3199680"/>
          </a:xfrm>
          <a:prstGeom prst="rect">
            <a:avLst/>
          </a:prstGeom>
          <a:noFill/>
          <a:ln>
            <a:noFill/>
          </a:ln>
        </p:spPr>
        <p:style>
          <a:lnRef idx="0"/>
          <a:fillRef idx="0"/>
          <a:effectRef idx="0"/>
          <a:fontRef idx="minor"/>
        </p:style>
      </p:sp>
      <p:pic>
        <p:nvPicPr>
          <p:cNvPr id="342" name="" descr=""/>
          <p:cNvPicPr/>
          <p:nvPr/>
        </p:nvPicPr>
        <p:blipFill>
          <a:blip r:embed="rId2"/>
          <a:stretch/>
        </p:blipFill>
        <p:spPr>
          <a:xfrm>
            <a:off x="1083600" y="2080080"/>
            <a:ext cx="4676760" cy="2949120"/>
          </a:xfrm>
          <a:prstGeom prst="rect">
            <a:avLst/>
          </a:prstGeom>
          <a:ln>
            <a:noFill/>
          </a:ln>
        </p:spPr>
      </p:pic>
      <p:sp>
        <p:nvSpPr>
          <p:cNvPr id="343" name="CustomShape 4"/>
          <p:cNvSpPr/>
          <p:nvPr/>
        </p:nvSpPr>
        <p:spPr>
          <a:xfrm>
            <a:off x="6400800" y="2468880"/>
            <a:ext cx="2834280" cy="3017160"/>
          </a:xfrm>
          <a:prstGeom prst="rect">
            <a:avLst/>
          </a:prstGeom>
          <a:noFill/>
          <a:ln>
            <a:noFill/>
          </a:ln>
        </p:spPr>
        <p:style>
          <a:lnRef idx="0"/>
          <a:fillRef idx="0"/>
          <a:effectRef idx="0"/>
          <a:fontRef idx="minor"/>
        </p:style>
        <p:txBody>
          <a:bodyPr lIns="90000" rIns="90000" tIns="45000" bIns="45000">
            <a:noAutofit/>
          </a:bodyPr>
          <a:p>
            <a:pPr algn="ctr">
              <a:lnSpc>
                <a:spcPct val="100000"/>
              </a:lnSpc>
            </a:pPr>
            <a:r>
              <a:rPr b="0" lang="en-US" sz="1800" spc="-1" strike="noStrike" u="sng">
                <a:solidFill>
                  <a:srgbClr val="000000"/>
                </a:solidFill>
                <a:uFillTx/>
                <a:latin typeface="Arial"/>
              </a:rPr>
              <a:t>Testing data</a:t>
            </a:r>
            <a:r>
              <a:rPr b="0" lang="en-US" sz="1800" spc="-1" strike="noStrike">
                <a:solidFill>
                  <a:srgbClr val="000000"/>
                </a:solidFill>
                <a:latin typeface="Arial"/>
              </a:rPr>
              <a:t>  </a:t>
            </a:r>
            <a:endParaRPr b="0" lang="en-US" sz="1800" spc="-1" strike="noStrike">
              <a:latin typeface="Arial"/>
            </a:endParaRPr>
          </a:p>
          <a:p>
            <a:pPr algn="ct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rPr>
              <a:t>	</a:t>
            </a:r>
            <a:r>
              <a:rPr b="0" lang="en-US" sz="1400" spc="-1" strike="noStrike">
                <a:solidFill>
                  <a:srgbClr val="000000"/>
                </a:solidFill>
                <a:latin typeface="Arial"/>
              </a:rPr>
              <a:t>- 150 new customers</a:t>
            </a:r>
            <a:endParaRPr b="0" lang="en-US" sz="1400" spc="-1" strike="noStrike">
              <a:latin typeface="Arial"/>
            </a:endParaRPr>
          </a:p>
          <a:p>
            <a:pPr>
              <a:lnSpc>
                <a:spcPct val="100000"/>
              </a:lnSpc>
            </a:pPr>
            <a:r>
              <a:rPr b="0" lang="en-US" sz="1400" spc="-1" strike="noStrike">
                <a:solidFill>
                  <a:srgbClr val="000000"/>
                </a:solidFill>
                <a:latin typeface="Arial"/>
              </a:rPr>
              <a:t>	</a:t>
            </a:r>
            <a:r>
              <a:rPr b="0" lang="en-US" sz="1400" spc="-1" strike="noStrike">
                <a:solidFill>
                  <a:srgbClr val="000000"/>
                </a:solidFill>
                <a:latin typeface="Arial"/>
              </a:rPr>
              <a:t>- 119 (80%) No</a:t>
            </a:r>
            <a:endParaRPr b="0" lang="en-US" sz="1400" spc="-1" strike="noStrike">
              <a:latin typeface="Arial"/>
            </a:endParaRPr>
          </a:p>
          <a:p>
            <a:pPr>
              <a:lnSpc>
                <a:spcPct val="100000"/>
              </a:lnSpc>
            </a:pPr>
            <a:r>
              <a:rPr b="0" lang="en-US" sz="1400" spc="-1" strike="noStrike">
                <a:solidFill>
                  <a:srgbClr val="000000"/>
                </a:solidFill>
                <a:latin typeface="Arial"/>
              </a:rPr>
              <a:t>	</a:t>
            </a:r>
            <a:r>
              <a:rPr b="0" lang="en-US" sz="1400" spc="-1" strike="noStrike">
                <a:solidFill>
                  <a:srgbClr val="000000"/>
                </a:solidFill>
                <a:latin typeface="Arial"/>
              </a:rPr>
              <a:t>- 31 (20%) Yes</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CustomShape 1"/>
          <p:cNvSpPr/>
          <p:nvPr/>
        </p:nvSpPr>
        <p:spPr>
          <a:xfrm>
            <a:off x="360000" y="301320"/>
            <a:ext cx="9358200" cy="956880"/>
          </a:xfrm>
          <a:prstGeom prst="rect">
            <a:avLst/>
          </a:prstGeom>
          <a:noFill/>
          <a:ln>
            <a:noFill/>
          </a:ln>
        </p:spPr>
        <p:style>
          <a:lnRef idx="0"/>
          <a:fillRef idx="0"/>
          <a:effectRef idx="0"/>
          <a:fontRef idx="minor"/>
        </p:style>
      </p:sp>
      <p:pic>
        <p:nvPicPr>
          <p:cNvPr id="345" name="Picture 89_30" descr=""/>
          <p:cNvPicPr/>
          <p:nvPr/>
        </p:nvPicPr>
        <p:blipFill>
          <a:blip r:embed="rId1"/>
          <a:stretch/>
        </p:blipFill>
        <p:spPr>
          <a:xfrm>
            <a:off x="8930160" y="274320"/>
            <a:ext cx="943920" cy="943920"/>
          </a:xfrm>
          <a:prstGeom prst="rect">
            <a:avLst/>
          </a:prstGeom>
          <a:ln>
            <a:noFill/>
          </a:ln>
        </p:spPr>
      </p:pic>
      <p:sp>
        <p:nvSpPr>
          <p:cNvPr id="346" name="CustomShape 2"/>
          <p:cNvSpPr/>
          <p:nvPr/>
        </p:nvSpPr>
        <p:spPr>
          <a:xfrm>
            <a:off x="0" y="18000"/>
            <a:ext cx="9070920" cy="1260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Performance</a:t>
            </a:r>
            <a:endParaRPr b="0" lang="en-US" sz="4900" spc="-1" strike="noStrike">
              <a:latin typeface="Arial"/>
            </a:endParaRPr>
          </a:p>
        </p:txBody>
      </p:sp>
      <p:sp>
        <p:nvSpPr>
          <p:cNvPr id="347" name="CustomShape 3"/>
          <p:cNvSpPr/>
          <p:nvPr/>
        </p:nvSpPr>
        <p:spPr>
          <a:xfrm>
            <a:off x="731520" y="2103120"/>
            <a:ext cx="4296960" cy="3199680"/>
          </a:xfrm>
          <a:prstGeom prst="rect">
            <a:avLst/>
          </a:prstGeom>
          <a:noFill/>
          <a:ln>
            <a:noFill/>
          </a:ln>
        </p:spPr>
        <p:style>
          <a:lnRef idx="0"/>
          <a:fillRef idx="0"/>
          <a:effectRef idx="0"/>
          <a:fontRef idx="minor"/>
        </p:style>
      </p:sp>
      <p:sp>
        <p:nvSpPr>
          <p:cNvPr id="348" name="CustomShape 4"/>
          <p:cNvSpPr/>
          <p:nvPr/>
        </p:nvSpPr>
        <p:spPr>
          <a:xfrm>
            <a:off x="5303520" y="1463400"/>
            <a:ext cx="4023000" cy="4205520"/>
          </a:xfrm>
          <a:prstGeom prst="rect">
            <a:avLst/>
          </a:prstGeom>
          <a:noFill/>
          <a:ln>
            <a:noFill/>
          </a:ln>
        </p:spPr>
        <p:style>
          <a:lnRef idx="0"/>
          <a:fillRef idx="0"/>
          <a:effectRef idx="0"/>
          <a:fontRef idx="minor"/>
        </p:style>
        <p:txBody>
          <a:bodyPr lIns="0" rIns="0" tIns="0" bIns="0">
            <a:noAutofit/>
          </a:bodyPr>
          <a:p>
            <a:pPr algn="ctr">
              <a:lnSpc>
                <a:spcPct val="100000"/>
              </a:lnSpc>
              <a:spcAft>
                <a:spcPts val="1414"/>
              </a:spcAft>
            </a:pPr>
            <a:r>
              <a:rPr b="0" lang="en-US" sz="1400" spc="-1" strike="noStrike">
                <a:solidFill>
                  <a:srgbClr val="000000"/>
                </a:solidFill>
                <a:highlight>
                  <a:srgbClr val="ffffff"/>
                </a:highlight>
                <a:latin typeface="Noto Sans Regular"/>
                <a:ea typeface="DejaVu Sans"/>
              </a:rPr>
              <a:t>True Positive Rate (Sensitivity)</a:t>
            </a:r>
            <a:endParaRPr b="0" lang="en-US" sz="1400" spc="-1" strike="noStrike">
              <a:solidFill>
                <a:srgbClr val="000000"/>
              </a:solidFill>
              <a:latin typeface="Arial"/>
            </a:endParaRPr>
          </a:p>
          <a:p>
            <a:pPr algn="ctr">
              <a:lnSpc>
                <a:spcPct val="100000"/>
              </a:lnSpc>
              <a:spcAft>
                <a:spcPts val="1414"/>
              </a:spcAft>
            </a:pPr>
            <a:r>
              <a:rPr b="0" lang="en-US" sz="1400" spc="-1" strike="noStrike">
                <a:solidFill>
                  <a:srgbClr val="000000"/>
                </a:solidFill>
                <a:highlight>
                  <a:srgbClr val="ffffff"/>
                </a:highlight>
                <a:latin typeface="Noto Sans Regular"/>
                <a:ea typeface="DejaVu Sans"/>
              </a:rPr>
              <a:t>45%</a:t>
            </a:r>
            <a:endParaRPr b="0" lang="en-US" sz="1400" spc="-1" strike="noStrike">
              <a:solidFill>
                <a:srgbClr val="000000"/>
              </a:solidFill>
              <a:latin typeface="Arial"/>
            </a:endParaRPr>
          </a:p>
          <a:p>
            <a:pPr algn="ctr">
              <a:lnSpc>
                <a:spcPct val="100000"/>
              </a:lnSpc>
              <a:spcAft>
                <a:spcPts val="1414"/>
              </a:spcAft>
            </a:pPr>
            <a:endParaRPr b="0" lang="en-US" sz="1400" spc="-1" strike="noStrike">
              <a:solidFill>
                <a:srgbClr val="000000"/>
              </a:solidFill>
              <a:latin typeface="Arial"/>
            </a:endParaRPr>
          </a:p>
          <a:p>
            <a:pPr algn="ctr">
              <a:lnSpc>
                <a:spcPct val="100000"/>
              </a:lnSpc>
              <a:spcAft>
                <a:spcPts val="1414"/>
              </a:spcAft>
            </a:pPr>
            <a:r>
              <a:rPr b="0" lang="en-US" sz="1400" spc="-1" strike="noStrike">
                <a:solidFill>
                  <a:srgbClr val="000000"/>
                </a:solidFill>
                <a:highlight>
                  <a:srgbClr val="ffffff"/>
                </a:highlight>
                <a:latin typeface="Noto Sans Regular"/>
                <a:ea typeface="DejaVu Sans"/>
              </a:rPr>
              <a:t>Positive Predictive Power (Recall)</a:t>
            </a:r>
            <a:endParaRPr b="0" lang="en-US" sz="1400" spc="-1" strike="noStrike">
              <a:solidFill>
                <a:srgbClr val="000000"/>
              </a:solidFill>
              <a:latin typeface="Arial"/>
            </a:endParaRPr>
          </a:p>
          <a:p>
            <a:pPr algn="ctr">
              <a:lnSpc>
                <a:spcPct val="100000"/>
              </a:lnSpc>
              <a:spcAft>
                <a:spcPts val="1414"/>
              </a:spcAft>
            </a:pPr>
            <a:r>
              <a:rPr b="0" lang="en-US" sz="1400" spc="-1" strike="noStrike">
                <a:solidFill>
                  <a:srgbClr val="000000"/>
                </a:solidFill>
                <a:highlight>
                  <a:srgbClr val="ffffff"/>
                </a:highlight>
                <a:latin typeface="Noto Sans Regular"/>
                <a:ea typeface="DejaVu Sans"/>
              </a:rPr>
              <a:t>46%</a:t>
            </a:r>
            <a:endParaRPr b="0" lang="en-US" sz="1400" spc="-1" strike="noStrike">
              <a:solidFill>
                <a:srgbClr val="000000"/>
              </a:solidFill>
              <a:latin typeface="Arial"/>
            </a:endParaRPr>
          </a:p>
          <a:p>
            <a:pPr algn="ctr">
              <a:lnSpc>
                <a:spcPct val="100000"/>
              </a:lnSpc>
              <a:spcAft>
                <a:spcPts val="1414"/>
              </a:spcAft>
            </a:pPr>
            <a:endParaRPr b="0" lang="en-US" sz="1400" spc="-1" strike="noStrike">
              <a:solidFill>
                <a:srgbClr val="000000"/>
              </a:solidFill>
              <a:latin typeface="Arial"/>
            </a:endParaRPr>
          </a:p>
          <a:p>
            <a:pPr algn="ctr">
              <a:lnSpc>
                <a:spcPct val="100000"/>
              </a:lnSpc>
              <a:spcAft>
                <a:spcPts val="1414"/>
              </a:spcAft>
            </a:pPr>
            <a:r>
              <a:rPr b="0" lang="en-US" sz="1400" spc="-1" strike="noStrike">
                <a:solidFill>
                  <a:srgbClr val="000000"/>
                </a:solidFill>
                <a:highlight>
                  <a:srgbClr val="ffffff"/>
                </a:highlight>
                <a:latin typeface="Noto Sans Regular"/>
                <a:ea typeface="DejaVu Sans"/>
              </a:rPr>
              <a:t>True Negative Rate (Specificity)</a:t>
            </a:r>
            <a:endParaRPr b="0" lang="en-US" sz="1400" spc="-1" strike="noStrike">
              <a:solidFill>
                <a:srgbClr val="000000"/>
              </a:solidFill>
              <a:latin typeface="Arial"/>
            </a:endParaRPr>
          </a:p>
          <a:p>
            <a:pPr algn="ctr">
              <a:lnSpc>
                <a:spcPct val="100000"/>
              </a:lnSpc>
              <a:spcAft>
                <a:spcPts val="1414"/>
              </a:spcAft>
            </a:pPr>
            <a:r>
              <a:rPr b="0" lang="en-US" sz="1400" spc="-1" strike="noStrike">
                <a:solidFill>
                  <a:srgbClr val="000000"/>
                </a:solidFill>
                <a:highlight>
                  <a:srgbClr val="ffffff"/>
                </a:highlight>
                <a:latin typeface="Noto Sans Regular"/>
                <a:ea typeface="DejaVu Sans"/>
              </a:rPr>
              <a:t>87%</a:t>
            </a:r>
            <a:endParaRPr b="0" lang="en-US" sz="1400" spc="-1" strike="noStrike">
              <a:solidFill>
                <a:srgbClr val="000000"/>
              </a:solidFill>
              <a:latin typeface="Arial"/>
            </a:endParaRPr>
          </a:p>
          <a:p>
            <a:pPr algn="ctr">
              <a:lnSpc>
                <a:spcPct val="100000"/>
              </a:lnSpc>
              <a:spcAft>
                <a:spcPts val="1414"/>
              </a:spcAft>
            </a:pPr>
            <a:endParaRPr b="0" lang="en-US" sz="1400" spc="-1" strike="noStrike">
              <a:solidFill>
                <a:srgbClr val="000000"/>
              </a:solidFill>
              <a:latin typeface="Arial"/>
            </a:endParaRPr>
          </a:p>
          <a:p>
            <a:pPr algn="ctr">
              <a:lnSpc>
                <a:spcPct val="100000"/>
              </a:lnSpc>
              <a:spcAft>
                <a:spcPts val="1414"/>
              </a:spcAft>
            </a:pPr>
            <a:r>
              <a:rPr b="0" lang="en-US" sz="1400" spc="-1" strike="noStrike">
                <a:solidFill>
                  <a:srgbClr val="000000"/>
                </a:solidFill>
                <a:highlight>
                  <a:srgbClr val="ffffff"/>
                </a:highlight>
                <a:latin typeface="Noto Sans Regular"/>
                <a:ea typeface="DejaVu Sans"/>
              </a:rPr>
              <a:t>Negative Predictive Power (Precision)</a:t>
            </a:r>
            <a:endParaRPr b="0" lang="en-US" sz="1400" spc="-1" strike="noStrike">
              <a:solidFill>
                <a:srgbClr val="000000"/>
              </a:solidFill>
              <a:latin typeface="Arial"/>
            </a:endParaRPr>
          </a:p>
          <a:p>
            <a:pPr algn="ctr">
              <a:lnSpc>
                <a:spcPct val="100000"/>
              </a:lnSpc>
              <a:spcAft>
                <a:spcPts val="1414"/>
              </a:spcAft>
            </a:pPr>
            <a:r>
              <a:rPr b="0" lang="en-US" sz="1400" spc="-1" strike="noStrike">
                <a:solidFill>
                  <a:srgbClr val="000000"/>
                </a:solidFill>
                <a:highlight>
                  <a:srgbClr val="ffffff"/>
                </a:highlight>
                <a:latin typeface="Noto Sans Regular"/>
                <a:ea typeface="DejaVu Sans"/>
              </a:rPr>
              <a:t>86%</a:t>
            </a:r>
            <a:endParaRPr b="0" lang="en-US" sz="1400" spc="-1" strike="noStrike">
              <a:solidFill>
                <a:srgbClr val="000000"/>
              </a:solidFill>
              <a:latin typeface="Arial"/>
            </a:endParaRPr>
          </a:p>
        </p:txBody>
      </p:sp>
      <p:pic>
        <p:nvPicPr>
          <p:cNvPr id="349" name="" descr=""/>
          <p:cNvPicPr/>
          <p:nvPr/>
        </p:nvPicPr>
        <p:blipFill>
          <a:blip r:embed="rId2"/>
          <a:stretch/>
        </p:blipFill>
        <p:spPr>
          <a:xfrm>
            <a:off x="822960" y="2468880"/>
            <a:ext cx="4342680" cy="1742400"/>
          </a:xfrm>
          <a:prstGeom prst="rect">
            <a:avLst/>
          </a:prstGeom>
          <a:ln>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1"/>
          <p:cNvSpPr/>
          <p:nvPr/>
        </p:nvSpPr>
        <p:spPr>
          <a:xfrm>
            <a:off x="360000" y="301320"/>
            <a:ext cx="9358200" cy="956880"/>
          </a:xfrm>
          <a:prstGeom prst="rect">
            <a:avLst/>
          </a:prstGeom>
          <a:noFill/>
          <a:ln>
            <a:noFill/>
          </a:ln>
        </p:spPr>
        <p:style>
          <a:lnRef idx="0"/>
          <a:fillRef idx="0"/>
          <a:effectRef idx="0"/>
          <a:fontRef idx="minor"/>
        </p:style>
      </p:sp>
      <p:pic>
        <p:nvPicPr>
          <p:cNvPr id="351" name="Picture 89_31" descr=""/>
          <p:cNvPicPr/>
          <p:nvPr/>
        </p:nvPicPr>
        <p:blipFill>
          <a:blip r:embed="rId1"/>
          <a:stretch/>
        </p:blipFill>
        <p:spPr>
          <a:xfrm>
            <a:off x="8930160" y="274320"/>
            <a:ext cx="943920" cy="943920"/>
          </a:xfrm>
          <a:prstGeom prst="rect">
            <a:avLst/>
          </a:prstGeom>
          <a:ln>
            <a:noFill/>
          </a:ln>
        </p:spPr>
      </p:pic>
      <p:sp>
        <p:nvSpPr>
          <p:cNvPr id="352" name="CustomShape 2"/>
          <p:cNvSpPr/>
          <p:nvPr/>
        </p:nvSpPr>
        <p:spPr>
          <a:xfrm>
            <a:off x="0" y="18000"/>
            <a:ext cx="9070920" cy="1260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Expectations</a:t>
            </a:r>
            <a:endParaRPr b="0" lang="en-US" sz="4900" spc="-1" strike="noStrike">
              <a:latin typeface="Arial"/>
            </a:endParaRPr>
          </a:p>
        </p:txBody>
      </p:sp>
      <p:sp>
        <p:nvSpPr>
          <p:cNvPr id="353" name="CustomShape 3"/>
          <p:cNvSpPr/>
          <p:nvPr/>
        </p:nvSpPr>
        <p:spPr>
          <a:xfrm>
            <a:off x="731520" y="2103120"/>
            <a:ext cx="4296960" cy="3199680"/>
          </a:xfrm>
          <a:prstGeom prst="rect">
            <a:avLst/>
          </a:prstGeom>
          <a:noFill/>
          <a:ln>
            <a:noFill/>
          </a:ln>
        </p:spPr>
        <p:style>
          <a:lnRef idx="0"/>
          <a:fillRef idx="0"/>
          <a:effectRef idx="0"/>
          <a:fontRef idx="minor"/>
        </p:style>
      </p:sp>
      <p:sp>
        <p:nvSpPr>
          <p:cNvPr id="354" name="CustomShape 4"/>
          <p:cNvSpPr/>
          <p:nvPr/>
        </p:nvSpPr>
        <p:spPr>
          <a:xfrm>
            <a:off x="257760" y="1645920"/>
            <a:ext cx="9509400" cy="34174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 With randomly guessing customers that will churn, the following results would be expected:</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 Overall accuracy → 80%</a:t>
            </a:r>
            <a:endParaRPr b="0" lang="en-US" sz="1800" spc="-1" strike="noStrike">
              <a:latin typeface="Arial"/>
            </a:endParaRPr>
          </a:p>
          <a:p>
            <a:pPr>
              <a:lnSpc>
                <a:spcPct val="100000"/>
              </a:lnSpc>
            </a:pPr>
            <a:r>
              <a:rPr b="0" lang="en-US" sz="1800" spc="-1" strike="noStrike">
                <a:latin typeface="Arial"/>
                <a:ea typeface="Noto Sans CJK SC"/>
              </a:rPr>
              <a:t>	</a:t>
            </a:r>
            <a:r>
              <a:rPr b="0" lang="en-US" sz="1800" spc="-1" strike="noStrike">
                <a:latin typeface="Arial"/>
                <a:ea typeface="Noto Sans CJK SC"/>
              </a:rPr>
              <a:t>- Specificity &amp; Precision → 80%</a:t>
            </a:r>
            <a:endParaRPr b="0" lang="en-US" sz="1800" spc="-1" strike="noStrike">
              <a:latin typeface="Arial"/>
            </a:endParaRPr>
          </a:p>
          <a:p>
            <a:pPr>
              <a:lnSpc>
                <a:spcPct val="100000"/>
              </a:lnSpc>
            </a:pPr>
            <a:r>
              <a:rPr b="0" lang="en-US" sz="1800" spc="-1" strike="noStrike">
                <a:latin typeface="Arial"/>
                <a:ea typeface="Noto Sans CJK SC"/>
              </a:rPr>
              <a:t>	</a:t>
            </a:r>
            <a:r>
              <a:rPr b="0" lang="en-US" sz="1800" spc="-1" strike="noStrike">
                <a:latin typeface="Arial"/>
                <a:ea typeface="Noto Sans CJK SC"/>
              </a:rPr>
              <a:t>- Sensitivity &amp; Recall → 20%</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ea typeface="Noto Sans CJK SC"/>
              </a:rPr>
              <a:t>- With this model, the 2% decrease in overall accuracy is well worth the significantly </a:t>
            </a:r>
            <a:endParaRPr b="0" lang="en-US" sz="1800" spc="-1" strike="noStrike">
              <a:latin typeface="Arial"/>
            </a:endParaRPr>
          </a:p>
          <a:p>
            <a:pPr>
              <a:lnSpc>
                <a:spcPct val="100000"/>
              </a:lnSpc>
            </a:pPr>
            <a:r>
              <a:rPr b="0" lang="en-US" sz="1800" spc="-1" strike="noStrike">
                <a:latin typeface="Arial"/>
                <a:ea typeface="Noto Sans CJK SC"/>
              </a:rPr>
              <a:t>  </a:t>
            </a:r>
            <a:r>
              <a:rPr b="0" lang="en-US" sz="1800" spc="-1" strike="noStrike">
                <a:latin typeface="Arial"/>
                <a:ea typeface="Noto Sans CJK SC"/>
              </a:rPr>
              <a:t>improved ability to predict both customers that will and will not churn</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ea typeface="Noto Sans CJK SC"/>
              </a:rPr>
              <a:t>- Going forward into production, it can reasonably be expected that the model will predict </a:t>
            </a:r>
            <a:endParaRPr b="0" lang="en-US" sz="1800" spc="-1" strike="noStrike">
              <a:latin typeface="Arial"/>
            </a:endParaRPr>
          </a:p>
          <a:p>
            <a:pPr>
              <a:lnSpc>
                <a:spcPct val="100000"/>
              </a:lnSpc>
            </a:pPr>
            <a:r>
              <a:rPr b="0" lang="en-US" sz="1800" spc="-1" strike="noStrike">
                <a:latin typeface="Arial"/>
                <a:ea typeface="Noto Sans CJK SC"/>
              </a:rPr>
              <a:t>  </a:t>
            </a:r>
            <a:r>
              <a:rPr b="0" lang="en-US" sz="1800" spc="-1" strike="noStrike">
                <a:latin typeface="Arial"/>
                <a:ea typeface="Noto Sans CJK SC"/>
              </a:rPr>
              <a:t>customers that churn with approximately 70% accuracy and that positive predictions </a:t>
            </a:r>
            <a:endParaRPr b="0" lang="en-US" sz="1800" spc="-1" strike="noStrike">
              <a:latin typeface="Arial"/>
            </a:endParaRPr>
          </a:p>
          <a:p>
            <a:pPr>
              <a:lnSpc>
                <a:spcPct val="100000"/>
              </a:lnSpc>
            </a:pPr>
            <a:r>
              <a:rPr b="0" lang="en-US" sz="1800" spc="-1" strike="noStrike">
                <a:latin typeface="Arial"/>
                <a:ea typeface="Noto Sans CJK SC"/>
              </a:rPr>
              <a:t>  </a:t>
            </a:r>
            <a:r>
              <a:rPr b="0" lang="en-US" sz="1800" spc="-1" strike="noStrike">
                <a:latin typeface="Arial"/>
                <a:ea typeface="Noto Sans CJK SC"/>
              </a:rPr>
              <a:t>will be accurate around 40% of the time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55" name="CustomShape 1"/>
          <p:cNvSpPr/>
          <p:nvPr/>
        </p:nvSpPr>
        <p:spPr>
          <a:xfrm>
            <a:off x="365760" y="4023360"/>
            <a:ext cx="9358200" cy="3382560"/>
          </a:xfrm>
          <a:prstGeom prst="rect">
            <a:avLst/>
          </a:prstGeom>
          <a:noFill/>
          <a:ln>
            <a:noFill/>
          </a:ln>
        </p:spPr>
        <p:style>
          <a:lnRef idx="0"/>
          <a:fillRef idx="0"/>
          <a:effectRef idx="0"/>
          <a:fontRef idx="minor"/>
        </p:style>
      </p:sp>
      <p:sp>
        <p:nvSpPr>
          <p:cNvPr id="356" name="CustomShape 2"/>
          <p:cNvSpPr/>
          <p:nvPr/>
        </p:nvSpPr>
        <p:spPr>
          <a:xfrm>
            <a:off x="360000" y="5220000"/>
            <a:ext cx="9358200" cy="1978200"/>
          </a:xfrm>
          <a:prstGeom prst="rect">
            <a:avLst/>
          </a:prstGeom>
          <a:noFill/>
          <a:ln>
            <a:noFill/>
          </a:ln>
        </p:spPr>
        <p:style>
          <a:lnRef idx="0"/>
          <a:fillRef idx="0"/>
          <a:effectRef idx="0"/>
          <a:fontRef idx="minor"/>
        </p:style>
      </p:sp>
      <p:sp>
        <p:nvSpPr>
          <p:cNvPr id="357" name="CustomShape 3"/>
          <p:cNvSpPr/>
          <p:nvPr/>
        </p:nvSpPr>
        <p:spPr>
          <a:xfrm>
            <a:off x="3108960" y="4116600"/>
            <a:ext cx="4552200" cy="835920"/>
          </a:xfrm>
          <a:prstGeom prst="rect">
            <a:avLst/>
          </a:prstGeom>
          <a:noFill/>
          <a:ln>
            <a:noFill/>
          </a:ln>
        </p:spPr>
        <p:style>
          <a:lnRef idx="0"/>
          <a:fillRef idx="0"/>
          <a:effectRef idx="0"/>
          <a:fontRef idx="minor"/>
        </p:style>
        <p:txBody>
          <a:bodyPr lIns="0" rIns="0" tIns="0" bIns="0" anchor="b">
            <a:noAutofit/>
          </a:bodyPr>
          <a:p>
            <a:pPr>
              <a:lnSpc>
                <a:spcPct val="100000"/>
              </a:lnSpc>
            </a:pPr>
            <a:r>
              <a:rPr b="0" lang="en-US" sz="5400" spc="-1" strike="noStrike">
                <a:solidFill>
                  <a:srgbClr val="2a6099"/>
                </a:solidFill>
                <a:latin typeface="Noto Sans Light"/>
                <a:ea typeface="DejaVu Sans"/>
              </a:rPr>
              <a:t>Deployment</a:t>
            </a:r>
            <a:endParaRPr b="0" lang="en-US" sz="5400" spc="-1" strike="noStrike">
              <a:latin typeface="Arial"/>
            </a:endParaRPr>
          </a:p>
        </p:txBody>
      </p:sp>
      <p:pic>
        <p:nvPicPr>
          <p:cNvPr id="358" name="Picture 89_20" descr=""/>
          <p:cNvPicPr/>
          <p:nvPr/>
        </p:nvPicPr>
        <p:blipFill>
          <a:blip r:embed="rId1"/>
          <a:stretch/>
        </p:blipFill>
        <p:spPr>
          <a:xfrm>
            <a:off x="8930160" y="274320"/>
            <a:ext cx="943920" cy="943920"/>
          </a:xfrm>
          <a:prstGeom prst="rect">
            <a:avLst/>
          </a:prstGeom>
          <a:ln>
            <a:noFill/>
          </a:ln>
        </p:spPr>
      </p:pic>
      <p:pic>
        <p:nvPicPr>
          <p:cNvPr id="359" name="" descr=""/>
          <p:cNvPicPr/>
          <p:nvPr/>
        </p:nvPicPr>
        <p:blipFill>
          <a:blip r:embed="rId2"/>
          <a:stretch/>
        </p:blipFill>
        <p:spPr>
          <a:xfrm>
            <a:off x="3566160" y="522000"/>
            <a:ext cx="3108240" cy="3043440"/>
          </a:xfrm>
          <a:prstGeom prst="rect">
            <a:avLst/>
          </a:prstGeom>
          <a:ln>
            <a:noFill/>
          </a:ln>
        </p:spPr>
      </p:pic>
      <p:sp>
        <p:nvSpPr>
          <p:cNvPr id="360" name="Line 4"/>
          <p:cNvSpPr/>
          <p:nvPr/>
        </p:nvSpPr>
        <p:spPr>
          <a:xfrm>
            <a:off x="2834640" y="1097280"/>
            <a:ext cx="1188720" cy="822960"/>
          </a:xfrm>
          <a:prstGeom prst="line">
            <a:avLst/>
          </a:prstGeom>
          <a:ln w="203040">
            <a:solidFill>
              <a:srgbClr val="81d41a"/>
            </a:solidFill>
            <a:round/>
            <a:tailEnd len="med" type="triangle" w="med"/>
          </a:ln>
        </p:spPr>
        <p:style>
          <a:lnRef idx="0"/>
          <a:fillRef idx="0"/>
          <a:effectRef idx="0"/>
          <a:fontRef idx="minor"/>
        </p:style>
        <p:txBody>
          <a:bodyPr lIns="191160" rIns="191160" tIns="146160" bIns="146160" anchor="ctr" anchorCtr="1">
            <a:noAutofit/>
          </a:bodyPr>
          <a:p>
            <a:pPr algn="ctr">
              <a:lnSpc>
                <a:spcPct val="100000"/>
              </a:lnSpc>
            </a:pPr>
            <a:r>
              <a:rPr b="1" lang="en-US" sz="1800" spc="-1" strike="noStrike">
                <a:solidFill>
                  <a:srgbClr val="ffffff"/>
                </a:solidFill>
                <a:latin typeface="Arial"/>
                <a:ea typeface="DejaVu Sans"/>
              </a:rPr>
              <a:t>Phase 6</a:t>
            </a:r>
            <a:endParaRPr b="0" lang="en-US" sz="1800" spc="-1" strike="noStrike">
              <a:latin typeface="Arial"/>
            </a:endParaRPr>
          </a:p>
        </p:txBody>
      </p:sp>
      <p:sp>
        <p:nvSpPr>
          <p:cNvPr id="361" name="CustomShape 5"/>
          <p:cNvSpPr/>
          <p:nvPr/>
        </p:nvSpPr>
        <p:spPr>
          <a:xfrm>
            <a:off x="3457440" y="5577840"/>
            <a:ext cx="3571200" cy="12412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2a6099"/>
                </a:solidFill>
                <a:latin typeface="Noto Sans Light"/>
                <a:ea typeface="DejaVu Sans"/>
              </a:rPr>
              <a:t>1. Model Output</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2. Customer Retention Team</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3. Estimated Value</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4. Future Opportunities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CustomShape 1"/>
          <p:cNvSpPr/>
          <p:nvPr/>
        </p:nvSpPr>
        <p:spPr>
          <a:xfrm>
            <a:off x="360000" y="301320"/>
            <a:ext cx="9358200" cy="956880"/>
          </a:xfrm>
          <a:prstGeom prst="rect">
            <a:avLst/>
          </a:prstGeom>
          <a:noFill/>
          <a:ln>
            <a:noFill/>
          </a:ln>
        </p:spPr>
        <p:style>
          <a:lnRef idx="0"/>
          <a:fillRef idx="0"/>
          <a:effectRef idx="0"/>
          <a:fontRef idx="minor"/>
        </p:style>
      </p:sp>
      <p:pic>
        <p:nvPicPr>
          <p:cNvPr id="363" name="Picture 89_25" descr=""/>
          <p:cNvPicPr/>
          <p:nvPr/>
        </p:nvPicPr>
        <p:blipFill>
          <a:blip r:embed="rId1"/>
          <a:stretch/>
        </p:blipFill>
        <p:spPr>
          <a:xfrm>
            <a:off x="8930160" y="274320"/>
            <a:ext cx="943920" cy="943920"/>
          </a:xfrm>
          <a:prstGeom prst="rect">
            <a:avLst/>
          </a:prstGeom>
          <a:ln>
            <a:noFill/>
          </a:ln>
        </p:spPr>
      </p:pic>
      <p:sp>
        <p:nvSpPr>
          <p:cNvPr id="364" name="CustomShape 2"/>
          <p:cNvSpPr/>
          <p:nvPr/>
        </p:nvSpPr>
        <p:spPr>
          <a:xfrm>
            <a:off x="0" y="18000"/>
            <a:ext cx="9070920" cy="1260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Model Output</a:t>
            </a:r>
            <a:endParaRPr b="0" lang="en-US" sz="4900" spc="-1" strike="noStrike">
              <a:latin typeface="Arial"/>
            </a:endParaRPr>
          </a:p>
        </p:txBody>
      </p:sp>
      <p:sp>
        <p:nvSpPr>
          <p:cNvPr id="365" name="CustomShape 3"/>
          <p:cNvSpPr/>
          <p:nvPr/>
        </p:nvSpPr>
        <p:spPr>
          <a:xfrm>
            <a:off x="731520" y="2103120"/>
            <a:ext cx="4296960" cy="3199680"/>
          </a:xfrm>
          <a:prstGeom prst="rect">
            <a:avLst/>
          </a:prstGeom>
          <a:noFill/>
          <a:ln>
            <a:noFill/>
          </a:ln>
        </p:spPr>
        <p:style>
          <a:lnRef idx="0"/>
          <a:fillRef idx="0"/>
          <a:effectRef idx="0"/>
          <a:fontRef idx="minor"/>
        </p:style>
      </p:sp>
      <p:sp>
        <p:nvSpPr>
          <p:cNvPr id="366" name="CustomShape 4"/>
          <p:cNvSpPr/>
          <p:nvPr/>
        </p:nvSpPr>
        <p:spPr>
          <a:xfrm>
            <a:off x="4647240" y="2926440"/>
            <a:ext cx="4862520" cy="20113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For each customer, the model provides both the chances that they will churn and not churn, as well as a binary yes or no prediction</a:t>
            </a:r>
            <a:endParaRPr b="0" lang="en-US" sz="1800" spc="-1" strike="noStrike">
              <a:latin typeface="Arial"/>
            </a:endParaRPr>
          </a:p>
        </p:txBody>
      </p:sp>
      <p:pic>
        <p:nvPicPr>
          <p:cNvPr id="367" name="Picture 127_0" descr=""/>
          <p:cNvPicPr/>
          <p:nvPr/>
        </p:nvPicPr>
        <p:blipFill>
          <a:blip r:embed="rId2"/>
          <a:stretch/>
        </p:blipFill>
        <p:spPr>
          <a:xfrm>
            <a:off x="1280160" y="1554480"/>
            <a:ext cx="2526840" cy="395784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CustomShape 1"/>
          <p:cNvSpPr/>
          <p:nvPr/>
        </p:nvSpPr>
        <p:spPr>
          <a:xfrm>
            <a:off x="360000" y="301320"/>
            <a:ext cx="9358200" cy="956880"/>
          </a:xfrm>
          <a:prstGeom prst="rect">
            <a:avLst/>
          </a:prstGeom>
          <a:noFill/>
          <a:ln>
            <a:noFill/>
          </a:ln>
        </p:spPr>
        <p:style>
          <a:lnRef idx="0"/>
          <a:fillRef idx="0"/>
          <a:effectRef idx="0"/>
          <a:fontRef idx="minor"/>
        </p:style>
      </p:sp>
      <p:pic>
        <p:nvPicPr>
          <p:cNvPr id="369" name="Picture 89_37" descr=""/>
          <p:cNvPicPr/>
          <p:nvPr/>
        </p:nvPicPr>
        <p:blipFill>
          <a:blip r:embed="rId1"/>
          <a:stretch/>
        </p:blipFill>
        <p:spPr>
          <a:xfrm>
            <a:off x="8930160" y="274320"/>
            <a:ext cx="943920" cy="943920"/>
          </a:xfrm>
          <a:prstGeom prst="rect">
            <a:avLst/>
          </a:prstGeom>
          <a:ln>
            <a:noFill/>
          </a:ln>
        </p:spPr>
      </p:pic>
      <p:sp>
        <p:nvSpPr>
          <p:cNvPr id="370" name="CustomShape 2"/>
          <p:cNvSpPr/>
          <p:nvPr/>
        </p:nvSpPr>
        <p:spPr>
          <a:xfrm>
            <a:off x="0" y="18000"/>
            <a:ext cx="9070920" cy="1260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Customer Retention Team</a:t>
            </a:r>
            <a:endParaRPr b="0" lang="en-US" sz="4900" spc="-1" strike="noStrike">
              <a:latin typeface="Arial"/>
            </a:endParaRPr>
          </a:p>
        </p:txBody>
      </p:sp>
      <p:sp>
        <p:nvSpPr>
          <p:cNvPr id="371" name="CustomShape 3"/>
          <p:cNvSpPr/>
          <p:nvPr/>
        </p:nvSpPr>
        <p:spPr>
          <a:xfrm>
            <a:off x="731520" y="2103120"/>
            <a:ext cx="4296960" cy="3199680"/>
          </a:xfrm>
          <a:prstGeom prst="rect">
            <a:avLst/>
          </a:prstGeom>
          <a:noFill/>
          <a:ln>
            <a:noFill/>
          </a:ln>
        </p:spPr>
        <p:style>
          <a:lnRef idx="0"/>
          <a:fillRef idx="0"/>
          <a:effectRef idx="0"/>
          <a:fontRef idx="minor"/>
        </p:style>
      </p:sp>
      <p:sp>
        <p:nvSpPr>
          <p:cNvPr id="372" name="CustomShape 4"/>
          <p:cNvSpPr/>
          <p:nvPr/>
        </p:nvSpPr>
        <p:spPr>
          <a:xfrm>
            <a:off x="257760" y="1645920"/>
            <a:ext cx="9509400" cy="392940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 Predictions from the model incorporated directly into their day-to-day operations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 Integration with Customer Relationship Management Software</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 Model run weekly</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 Scores each active customer </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 Generates a list of customers for the team to contact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 Based on the number of customers that can realistically be contacted in any week, the list </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can be limited to those most likely to churn, or it can be any customer that the model </a:t>
            </a:r>
            <a:endParaRPr b="0" lang="en-US" sz="1800" spc="-1" strike="noStrike">
              <a:latin typeface="Arial"/>
            </a:endParaRPr>
          </a:p>
          <a:p>
            <a:pPr>
              <a:lnSpc>
                <a:spcPct val="100000"/>
              </a:lnSpc>
            </a:pPr>
            <a:r>
              <a:rPr b="0" lang="en-US" sz="1800" spc="-1" strike="noStrike">
                <a:latin typeface="Arial"/>
              </a:rPr>
              <a:t>  </a:t>
            </a:r>
            <a:r>
              <a:rPr b="0" lang="en-US" sz="1800" spc="-1" strike="noStrike">
                <a:latin typeface="Arial"/>
              </a:rPr>
              <a:t>believes is likely to churn above a certain threshold, e.g. 50%</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ea typeface="Noto Sans CJK SC"/>
              </a:rPr>
              <a:t>- Team members can </a:t>
            </a:r>
            <a:r>
              <a:rPr b="0" lang="en-US" sz="1800" spc="-1" strike="noStrike">
                <a:latin typeface="Arial"/>
                <a:ea typeface="Noto Sans CJK SC"/>
              </a:rPr>
              <a:t>offer resolutions to their problems or potential discounts with the hope </a:t>
            </a:r>
            <a:endParaRPr b="0" lang="en-US" sz="1800" spc="-1" strike="noStrike">
              <a:latin typeface="Arial"/>
            </a:endParaRPr>
          </a:p>
          <a:p>
            <a:pPr>
              <a:lnSpc>
                <a:spcPct val="100000"/>
              </a:lnSpc>
            </a:pPr>
            <a:r>
              <a:rPr b="0" lang="en-US" sz="1800" spc="-1" strike="noStrike">
                <a:latin typeface="Arial"/>
                <a:ea typeface="Noto Sans CJK SC"/>
              </a:rPr>
              <a:t>  </a:t>
            </a:r>
            <a:r>
              <a:rPr b="0" lang="en-US" sz="1800" spc="-1" strike="noStrike">
                <a:latin typeface="Arial"/>
                <a:ea typeface="Noto Sans CJK SC"/>
              </a:rPr>
              <a:t>of saving their business and recurring revenue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CustomShape 1"/>
          <p:cNvSpPr/>
          <p:nvPr/>
        </p:nvSpPr>
        <p:spPr>
          <a:xfrm>
            <a:off x="360000" y="301320"/>
            <a:ext cx="9358200" cy="956880"/>
          </a:xfrm>
          <a:prstGeom prst="rect">
            <a:avLst/>
          </a:prstGeom>
          <a:noFill/>
          <a:ln>
            <a:noFill/>
          </a:ln>
        </p:spPr>
        <p:style>
          <a:lnRef idx="0"/>
          <a:fillRef idx="0"/>
          <a:effectRef idx="0"/>
          <a:fontRef idx="minor"/>
        </p:style>
      </p:sp>
      <p:pic>
        <p:nvPicPr>
          <p:cNvPr id="374" name="Picture 89_38" descr=""/>
          <p:cNvPicPr/>
          <p:nvPr/>
        </p:nvPicPr>
        <p:blipFill>
          <a:blip r:embed="rId1"/>
          <a:stretch/>
        </p:blipFill>
        <p:spPr>
          <a:xfrm>
            <a:off x="8930160" y="274320"/>
            <a:ext cx="943920" cy="943920"/>
          </a:xfrm>
          <a:prstGeom prst="rect">
            <a:avLst/>
          </a:prstGeom>
          <a:ln>
            <a:noFill/>
          </a:ln>
        </p:spPr>
      </p:pic>
      <p:sp>
        <p:nvSpPr>
          <p:cNvPr id="375" name="CustomShape 2"/>
          <p:cNvSpPr/>
          <p:nvPr/>
        </p:nvSpPr>
        <p:spPr>
          <a:xfrm>
            <a:off x="0" y="18000"/>
            <a:ext cx="9070920" cy="1260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Estimated Value</a:t>
            </a:r>
            <a:endParaRPr b="0" lang="en-US" sz="4900" spc="-1" strike="noStrike">
              <a:latin typeface="Arial"/>
            </a:endParaRPr>
          </a:p>
        </p:txBody>
      </p:sp>
      <p:sp>
        <p:nvSpPr>
          <p:cNvPr id="376" name="CustomShape 3"/>
          <p:cNvSpPr/>
          <p:nvPr/>
        </p:nvSpPr>
        <p:spPr>
          <a:xfrm>
            <a:off x="91440" y="1371600"/>
            <a:ext cx="9874080" cy="384588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2200" spc="-1" strike="noStrike">
                <a:solidFill>
                  <a:srgbClr val="000000"/>
                </a:solidFill>
                <a:highlight>
                  <a:srgbClr val="ffffff"/>
                </a:highlight>
                <a:latin typeface="Noto Sans Regular"/>
                <a:ea typeface="DejaVu Sans"/>
              </a:rPr>
              <a:t>Assumptions:</a:t>
            </a:r>
            <a:endParaRPr b="0" lang="en-US" sz="2200" spc="-1" strike="noStrike">
              <a:latin typeface="Arial"/>
            </a:endParaRPr>
          </a:p>
          <a:p>
            <a:pPr marL="720">
              <a:lnSpc>
                <a:spcPct val="100000"/>
              </a:lnSpc>
              <a:spcAft>
                <a:spcPts val="1414"/>
              </a:spcAft>
            </a:pPr>
            <a:r>
              <a:rPr b="0" lang="en-US" sz="1600" spc="-1" strike="noStrike">
                <a:solidFill>
                  <a:srgbClr val="000000"/>
                </a:solidFill>
                <a:highlight>
                  <a:srgbClr val="ffffff"/>
                </a:highlight>
                <a:latin typeface="Noto Sans Regular"/>
                <a:ea typeface="DejaVu Sans"/>
              </a:rPr>
              <a:t>	</a:t>
            </a:r>
            <a:r>
              <a:rPr b="0" lang="en-US" sz="1600" spc="-1" strike="noStrike">
                <a:solidFill>
                  <a:srgbClr val="000000"/>
                </a:solidFill>
                <a:highlight>
                  <a:srgbClr val="ffffff"/>
                </a:highlight>
                <a:latin typeface="Noto Sans Regular"/>
                <a:ea typeface="Arial"/>
              </a:rPr>
              <a:t>Subscriber base = 50,000</a:t>
            </a:r>
            <a:endParaRPr b="0" lang="en-US" sz="1600" spc="-1" strike="noStrike">
              <a:latin typeface="Arial"/>
            </a:endParaRPr>
          </a:p>
          <a:p>
            <a:pPr marL="720">
              <a:lnSpc>
                <a:spcPct val="100000"/>
              </a:lnSpc>
              <a:spcAft>
                <a:spcPts val="1414"/>
              </a:spcAft>
            </a:pPr>
            <a:r>
              <a:rPr b="0" lang="en-US" sz="1600" spc="-1" strike="noStrike">
                <a:solidFill>
                  <a:srgbClr val="000000"/>
                </a:solidFill>
                <a:highlight>
                  <a:srgbClr val="ffffff"/>
                </a:highlight>
                <a:latin typeface="Arial"/>
                <a:ea typeface="Arial"/>
              </a:rPr>
              <a:t>	</a:t>
            </a:r>
            <a:r>
              <a:rPr b="0" lang="en-US" sz="1600" spc="-1" strike="noStrike">
                <a:solidFill>
                  <a:srgbClr val="000000"/>
                </a:solidFill>
                <a:highlight>
                  <a:srgbClr val="ffffff"/>
                </a:highlight>
                <a:latin typeface="Arial"/>
                <a:ea typeface="Arial"/>
              </a:rPr>
              <a:t>P</a:t>
            </a:r>
            <a:r>
              <a:rPr b="0" lang="en-US" sz="1600" spc="-1" strike="noStrike">
                <a:solidFill>
                  <a:srgbClr val="000000"/>
                </a:solidFill>
                <a:highlight>
                  <a:srgbClr val="ffffff"/>
                </a:highlight>
                <a:latin typeface="Noto Sans Regular"/>
                <a:ea typeface="Arial"/>
              </a:rPr>
              <a:t>roportion</a:t>
            </a:r>
            <a:r>
              <a:rPr b="0" lang="en-US" sz="1600" spc="-1" strike="noStrike">
                <a:solidFill>
                  <a:srgbClr val="000000"/>
                </a:solidFill>
                <a:highlight>
                  <a:srgbClr val="ffffff"/>
                </a:highlight>
                <a:latin typeface="Noto Sans Regular"/>
                <a:ea typeface="DejaVu Sans"/>
              </a:rPr>
              <a:t> likely to churn = 20% (10,000 of 50,000)</a:t>
            </a:r>
            <a:endParaRPr b="0" lang="en-US" sz="1600" spc="-1" strike="noStrike">
              <a:latin typeface="Arial"/>
            </a:endParaRPr>
          </a:p>
          <a:p>
            <a:pPr marL="720">
              <a:lnSpc>
                <a:spcPct val="100000"/>
              </a:lnSpc>
              <a:spcAft>
                <a:spcPts val="1414"/>
              </a:spcAft>
            </a:pPr>
            <a:r>
              <a:rPr b="0" lang="en-US" sz="1600" spc="-1" strike="noStrike">
                <a:solidFill>
                  <a:srgbClr val="000000"/>
                </a:solidFill>
                <a:highlight>
                  <a:srgbClr val="ffffff"/>
                </a:highlight>
                <a:latin typeface="Noto Sans Regular"/>
                <a:ea typeface="DejaVu Sans"/>
              </a:rPr>
              <a:t>	</a:t>
            </a:r>
            <a:r>
              <a:rPr b="0" lang="en-US" sz="1600" spc="-1" strike="noStrike">
                <a:solidFill>
                  <a:srgbClr val="000000"/>
                </a:solidFill>
                <a:highlight>
                  <a:srgbClr val="ffffff"/>
                </a:highlight>
                <a:latin typeface="Noto Sans Regular"/>
                <a:ea typeface="DejaVu Sans"/>
              </a:rPr>
              <a:t>Proportion identifiable = 40% (4,000 of 10,000)</a:t>
            </a:r>
            <a:endParaRPr b="0" lang="en-US" sz="1600" spc="-1" strike="noStrike">
              <a:latin typeface="Arial"/>
            </a:endParaRPr>
          </a:p>
          <a:p>
            <a:pPr marL="720">
              <a:lnSpc>
                <a:spcPct val="100000"/>
              </a:lnSpc>
              <a:spcAft>
                <a:spcPts val="1414"/>
              </a:spcAft>
            </a:pPr>
            <a:r>
              <a:rPr b="0" lang="en-US" sz="1600" spc="-1" strike="noStrike">
                <a:solidFill>
                  <a:srgbClr val="000000"/>
                </a:solidFill>
                <a:highlight>
                  <a:srgbClr val="ffffff"/>
                </a:highlight>
                <a:latin typeface="Noto Sans Regular"/>
                <a:ea typeface="DejaVu Sans"/>
              </a:rPr>
              <a:t>	</a:t>
            </a:r>
            <a:r>
              <a:rPr b="0" lang="en-US" sz="1600" spc="-1" strike="noStrike">
                <a:solidFill>
                  <a:srgbClr val="000000"/>
                </a:solidFill>
                <a:highlight>
                  <a:srgbClr val="ffffff"/>
                </a:highlight>
                <a:latin typeface="Noto Sans Regular"/>
                <a:ea typeface="DejaVu Sans"/>
              </a:rPr>
              <a:t>Proportion savable = 25% (1,000 of 4,000)</a:t>
            </a:r>
            <a:endParaRPr b="0" lang="en-US" sz="1600" spc="-1" strike="noStrike">
              <a:latin typeface="Arial"/>
            </a:endParaRPr>
          </a:p>
          <a:p>
            <a:pPr marL="720">
              <a:lnSpc>
                <a:spcPct val="100000"/>
              </a:lnSpc>
              <a:spcAft>
                <a:spcPts val="1414"/>
              </a:spcAft>
            </a:pPr>
            <a:r>
              <a:rPr b="0" lang="en-US" sz="1600" spc="-1" strike="noStrike">
                <a:solidFill>
                  <a:srgbClr val="000000"/>
                </a:solidFill>
                <a:highlight>
                  <a:srgbClr val="ffffff"/>
                </a:highlight>
                <a:latin typeface="Noto Sans Regular"/>
                <a:ea typeface="DejaVu Sans"/>
              </a:rPr>
              <a:t>	</a:t>
            </a:r>
            <a:r>
              <a:rPr b="0" lang="en-US" sz="1600" spc="-1" strike="noStrike">
                <a:solidFill>
                  <a:srgbClr val="000000"/>
                </a:solidFill>
                <a:highlight>
                  <a:srgbClr val="ffffff"/>
                </a:highlight>
                <a:latin typeface="Noto Sans Regular"/>
                <a:ea typeface="DejaVu Sans"/>
              </a:rPr>
              <a:t>Average monthly revenue = $60</a:t>
            </a:r>
            <a:endParaRPr b="0" lang="en-US" sz="1600" spc="-1" strike="noStrike">
              <a:latin typeface="Arial"/>
            </a:endParaRPr>
          </a:p>
          <a:p>
            <a:pPr marL="720">
              <a:lnSpc>
                <a:spcPct val="100000"/>
              </a:lnSpc>
              <a:spcAft>
                <a:spcPts val="1414"/>
              </a:spcAft>
            </a:pPr>
            <a:endParaRPr b="0" lang="en-US" sz="1600" spc="-1" strike="noStrike">
              <a:latin typeface="Arial"/>
            </a:endParaRPr>
          </a:p>
          <a:p>
            <a:pPr marL="720">
              <a:lnSpc>
                <a:spcPct val="100000"/>
              </a:lnSpc>
              <a:spcAft>
                <a:spcPts val="1414"/>
              </a:spcAft>
            </a:pPr>
            <a:r>
              <a:rPr b="0" lang="en-US" sz="2200" spc="-1" strike="noStrike">
                <a:solidFill>
                  <a:srgbClr val="000000"/>
                </a:solidFill>
                <a:highlight>
                  <a:srgbClr val="ffffff"/>
                </a:highlight>
                <a:latin typeface="Noto Sans Regular"/>
                <a:ea typeface="DejaVu Sans"/>
              </a:rPr>
              <a:t>Full implementation may save </a:t>
            </a:r>
            <a:r>
              <a:rPr b="0" lang="en-US" sz="2200" spc="-1" strike="noStrike" u="sng">
                <a:solidFill>
                  <a:srgbClr val="000000"/>
                </a:solidFill>
                <a:highlight>
                  <a:srgbClr val="ffffff"/>
                </a:highlight>
                <a:uFillTx/>
                <a:latin typeface="Noto Sans Regular"/>
                <a:ea typeface="DejaVu Sans"/>
              </a:rPr>
              <a:t>$60,000</a:t>
            </a:r>
            <a:r>
              <a:rPr b="0" lang="en-US" sz="2200" spc="-1" strike="noStrike">
                <a:solidFill>
                  <a:srgbClr val="000000"/>
                </a:solidFill>
                <a:highlight>
                  <a:srgbClr val="ffffff"/>
                </a:highlight>
                <a:latin typeface="Noto Sans Regular"/>
                <a:ea typeface="DejaVu Sans"/>
              </a:rPr>
              <a:t> of recurring monthly revenue</a:t>
            </a:r>
            <a:r>
              <a:rPr b="0" lang="en-US" sz="2200" spc="-1" strike="noStrike">
                <a:solidFill>
                  <a:srgbClr val="2c3e50"/>
                </a:solidFill>
                <a:highlight>
                  <a:srgbClr val="ffffff"/>
                </a:highlight>
                <a:latin typeface="Noto Sans Regular"/>
                <a:ea typeface="DejaVu Sans"/>
              </a:rPr>
              <a:t>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CustomShape 1"/>
          <p:cNvSpPr/>
          <p:nvPr/>
        </p:nvSpPr>
        <p:spPr>
          <a:xfrm>
            <a:off x="360000" y="301320"/>
            <a:ext cx="9358200" cy="956880"/>
          </a:xfrm>
          <a:prstGeom prst="rect">
            <a:avLst/>
          </a:prstGeom>
          <a:noFill/>
          <a:ln>
            <a:noFill/>
          </a:ln>
        </p:spPr>
        <p:style>
          <a:lnRef idx="0"/>
          <a:fillRef idx="0"/>
          <a:effectRef idx="0"/>
          <a:fontRef idx="minor"/>
        </p:style>
      </p:sp>
      <p:pic>
        <p:nvPicPr>
          <p:cNvPr id="378" name="Picture 89_39" descr=""/>
          <p:cNvPicPr/>
          <p:nvPr/>
        </p:nvPicPr>
        <p:blipFill>
          <a:blip r:embed="rId1"/>
          <a:stretch/>
        </p:blipFill>
        <p:spPr>
          <a:xfrm>
            <a:off x="8930160" y="274320"/>
            <a:ext cx="943920" cy="943920"/>
          </a:xfrm>
          <a:prstGeom prst="rect">
            <a:avLst/>
          </a:prstGeom>
          <a:ln>
            <a:noFill/>
          </a:ln>
        </p:spPr>
      </p:pic>
      <p:sp>
        <p:nvSpPr>
          <p:cNvPr id="379" name="CustomShape 2"/>
          <p:cNvSpPr/>
          <p:nvPr/>
        </p:nvSpPr>
        <p:spPr>
          <a:xfrm>
            <a:off x="0" y="18000"/>
            <a:ext cx="9070920" cy="1260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Future Opportunities</a:t>
            </a:r>
            <a:endParaRPr b="0" lang="en-US" sz="4900" spc="-1" strike="noStrike">
              <a:latin typeface="Arial"/>
            </a:endParaRPr>
          </a:p>
        </p:txBody>
      </p:sp>
      <p:sp>
        <p:nvSpPr>
          <p:cNvPr id="380" name="CustomShape 3"/>
          <p:cNvSpPr/>
          <p:nvPr/>
        </p:nvSpPr>
        <p:spPr>
          <a:xfrm>
            <a:off x="731520" y="2103120"/>
            <a:ext cx="4296960" cy="3199680"/>
          </a:xfrm>
          <a:prstGeom prst="rect">
            <a:avLst/>
          </a:prstGeom>
          <a:noFill/>
          <a:ln>
            <a:noFill/>
          </a:ln>
        </p:spPr>
        <p:style>
          <a:lnRef idx="0"/>
          <a:fillRef idx="0"/>
          <a:effectRef idx="0"/>
          <a:fontRef idx="minor"/>
        </p:style>
      </p:sp>
      <p:sp>
        <p:nvSpPr>
          <p:cNvPr id="381" name="CustomShape 4"/>
          <p:cNvSpPr/>
          <p:nvPr/>
        </p:nvSpPr>
        <p:spPr>
          <a:xfrm>
            <a:off x="274320" y="1280520"/>
            <a:ext cx="9509400" cy="4205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latin typeface="Arial"/>
              </a:rPr>
              <a:t>1) Addressing the causes of churn</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400" spc="-1" strike="noStrike">
                <a:latin typeface="Arial"/>
              </a:rPr>
              <a:t>	</a:t>
            </a:r>
            <a:r>
              <a:rPr b="0" lang="en-US" sz="1400" spc="-1" strike="noStrike">
                <a:latin typeface="Arial"/>
              </a:rPr>
              <a:t>- Why are customers from the coasts cancelling more? Poor cell service?</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 How can we improve our equipment and avoid numerous replacements?</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 Are we charging too much in overage and roaming fees​?</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800" spc="-1" strike="noStrike">
                <a:latin typeface="Arial"/>
              </a:rPr>
              <a:t>2) Expanding marketing towards people who are less likely to churn such as those who:</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400" spc="-1" strike="noStrike">
                <a:latin typeface="Arial"/>
              </a:rPr>
              <a:t>	</a:t>
            </a:r>
            <a:r>
              <a:rPr b="0" lang="en-US" sz="1400" spc="-1" strike="noStrike">
                <a:latin typeface="Arial"/>
              </a:rPr>
              <a:t>- live in the northern &amp; central parts of the US</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 reside in towns</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 have children</a:t>
            </a:r>
            <a:endParaRPr b="0" lang="en-US" sz="1400" spc="-1" strike="noStrike">
              <a:latin typeface="Arial"/>
            </a:endParaRPr>
          </a:p>
          <a:p>
            <a:pPr>
              <a:lnSpc>
                <a:spcPct val="100000"/>
              </a:lnSpc>
            </a:pPr>
            <a:r>
              <a:rPr b="0" lang="en-US" sz="1400" spc="-1" strike="noStrike">
                <a:latin typeface="Arial"/>
              </a:rPr>
              <a:t>	</a:t>
            </a:r>
            <a:r>
              <a:rPr b="0" lang="en-US" sz="1400" spc="-1" strike="noStrike">
                <a:latin typeface="Arial"/>
              </a:rPr>
              <a:t>- travel</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800" spc="-1" strike="noStrike">
                <a:latin typeface="Arial"/>
              </a:rPr>
              <a:t>3) Further improvements for customer retention team</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500" spc="-1" strike="noStrike">
                <a:latin typeface="Arial"/>
                <a:ea typeface="Noto Sans CJK SC"/>
              </a:rPr>
              <a:t>	</a:t>
            </a:r>
            <a:r>
              <a:rPr b="0" lang="en-US" sz="1400" spc="-1" strike="noStrike">
                <a:latin typeface="Arial"/>
                <a:ea typeface="Noto Sans CJK SC"/>
              </a:rPr>
              <a:t>- Alignment on identifying the optimal number of at-risk customers</a:t>
            </a:r>
            <a:endParaRPr b="0" lang="en-US" sz="1400" spc="-1" strike="noStrike">
              <a:latin typeface="Arial"/>
            </a:endParaRPr>
          </a:p>
          <a:p>
            <a:pPr>
              <a:lnSpc>
                <a:spcPct val="100000"/>
              </a:lnSpc>
            </a:pPr>
            <a:r>
              <a:rPr b="0" lang="en-US" sz="1400" spc="-1" strike="noStrike">
                <a:latin typeface="Arial"/>
                <a:ea typeface="Noto Sans CJK SC"/>
              </a:rPr>
              <a:t>	</a:t>
            </a:r>
            <a:r>
              <a:rPr b="0" lang="en-US" sz="1400" spc="-1" strike="noStrike">
                <a:latin typeface="Arial"/>
                <a:ea typeface="Noto Sans CJK SC"/>
              </a:rPr>
              <a:t>- Rate all customers high, medium, or low risk of churn</a:t>
            </a:r>
            <a:endParaRPr b="0" lang="en-US" sz="1400" spc="-1" strike="noStrike">
              <a:latin typeface="Arial"/>
            </a:endParaRPr>
          </a:p>
          <a:p>
            <a:pPr>
              <a:lnSpc>
                <a:spcPct val="100000"/>
              </a:lnSpc>
            </a:pPr>
            <a:r>
              <a:rPr b="0" lang="en-US" sz="1400" spc="-1" strike="noStrike">
                <a:latin typeface="Arial"/>
                <a:ea typeface="Noto Sans CJK SC"/>
              </a:rPr>
              <a:t>	</a:t>
            </a:r>
            <a:r>
              <a:rPr b="0" lang="en-US" sz="1400" spc="-1" strike="noStrike">
                <a:latin typeface="Arial"/>
                <a:ea typeface="Noto Sans CJK SC"/>
              </a:rPr>
              <a:t>- Provide risk rating and potential reasons for the rating each time someone is interacting with the customer</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CustomShape 1"/>
          <p:cNvSpPr/>
          <p:nvPr/>
        </p:nvSpPr>
        <p:spPr>
          <a:xfrm>
            <a:off x="360000" y="301320"/>
            <a:ext cx="9358200" cy="956880"/>
          </a:xfrm>
          <a:prstGeom prst="rect">
            <a:avLst/>
          </a:prstGeom>
          <a:noFill/>
          <a:ln>
            <a:noFill/>
          </a:ln>
        </p:spPr>
        <p:style>
          <a:lnRef idx="0"/>
          <a:fillRef idx="0"/>
          <a:effectRef idx="0"/>
          <a:fontRef idx="minor"/>
        </p:style>
      </p:sp>
      <p:pic>
        <p:nvPicPr>
          <p:cNvPr id="181" name="Picture 89_0" descr=""/>
          <p:cNvPicPr/>
          <p:nvPr/>
        </p:nvPicPr>
        <p:blipFill>
          <a:blip r:embed="rId1"/>
          <a:stretch/>
        </p:blipFill>
        <p:spPr>
          <a:xfrm>
            <a:off x="8930160" y="274320"/>
            <a:ext cx="943920" cy="943920"/>
          </a:xfrm>
          <a:prstGeom prst="rect">
            <a:avLst/>
          </a:prstGeom>
          <a:ln>
            <a:noFill/>
          </a:ln>
        </p:spPr>
      </p:pic>
      <p:sp>
        <p:nvSpPr>
          <p:cNvPr id="182" name="CustomShape 2"/>
          <p:cNvSpPr/>
          <p:nvPr/>
        </p:nvSpPr>
        <p:spPr>
          <a:xfrm>
            <a:off x="0" y="18000"/>
            <a:ext cx="9070920" cy="1260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The Product</a:t>
            </a:r>
            <a:endParaRPr b="0" lang="en-US" sz="4900" spc="-1" strike="noStrike">
              <a:latin typeface="Arial"/>
            </a:endParaRPr>
          </a:p>
        </p:txBody>
      </p:sp>
      <p:sp>
        <p:nvSpPr>
          <p:cNvPr id="183" name="CustomShape 3"/>
          <p:cNvSpPr/>
          <p:nvPr/>
        </p:nvSpPr>
        <p:spPr>
          <a:xfrm>
            <a:off x="457200" y="1737360"/>
            <a:ext cx="4754160" cy="4022640"/>
          </a:xfrm>
          <a:prstGeom prst="rect">
            <a:avLst/>
          </a:prstGeom>
          <a:noFill/>
          <a:ln>
            <a:noFill/>
          </a:ln>
        </p:spPr>
        <p:style>
          <a:lnRef idx="0"/>
          <a:fillRef idx="0"/>
          <a:effectRef idx="0"/>
          <a:fontRef idx="minor"/>
        </p:style>
        <p:txBody>
          <a:bodyPr lIns="0" rIns="0" tIns="0" bIns="0">
            <a:noAutofit/>
          </a:bodyPr>
          <a:p>
            <a:pPr marL="720" indent="-215640">
              <a:lnSpc>
                <a:spcPct val="100000"/>
              </a:lnSpc>
              <a:spcAft>
                <a:spcPts val="1414"/>
              </a:spcAft>
              <a:buClr>
                <a:srgbClr val="000000"/>
              </a:buClr>
              <a:buSzPct val="45000"/>
              <a:buFont typeface="Wingdings" charset="2"/>
              <a:buChar char=""/>
            </a:pPr>
            <a:r>
              <a:rPr b="0" lang="en-US" sz="1800" spc="-1" strike="noStrike">
                <a:solidFill>
                  <a:srgbClr val="000000"/>
                </a:solidFill>
                <a:highlight>
                  <a:srgbClr val="ffffff"/>
                </a:highlight>
                <a:latin typeface="Noto Sans Regular"/>
                <a:ea typeface="DejaVu Sans"/>
              </a:rPr>
              <a:t>GE’s Healthcare IT application</a:t>
            </a:r>
            <a:endParaRPr b="0" lang="en-US" sz="1800" spc="-1" strike="noStrike">
              <a:solidFill>
                <a:srgbClr val="000000"/>
              </a:solidFill>
              <a:latin typeface="Arial"/>
            </a:endParaRPr>
          </a:p>
          <a:p>
            <a:pPr marL="457920">
              <a:lnSpc>
                <a:spcPct val="100000"/>
              </a:lnSpc>
              <a:spcAft>
                <a:spcPts val="1414"/>
              </a:spcAft>
            </a:pPr>
            <a:r>
              <a:rPr b="0" lang="en-US" sz="1800" spc="-1" strike="noStrike">
                <a:solidFill>
                  <a:srgbClr val="000000"/>
                </a:solidFill>
                <a:highlight>
                  <a:srgbClr val="ffffff"/>
                </a:highlight>
                <a:latin typeface="Noto Sans Regular"/>
                <a:ea typeface="DejaVu Sans"/>
              </a:rPr>
              <a:t>- Assists medical professionals in their daily work</a:t>
            </a:r>
            <a:endParaRPr b="0" lang="en-US" sz="1800" spc="-1" strike="noStrike">
              <a:solidFill>
                <a:srgbClr val="000000"/>
              </a:solidFill>
              <a:latin typeface="Arial"/>
            </a:endParaRPr>
          </a:p>
          <a:p>
            <a:pPr marL="457920">
              <a:lnSpc>
                <a:spcPct val="100000"/>
              </a:lnSpc>
              <a:spcAft>
                <a:spcPts val="1414"/>
              </a:spcAft>
            </a:pPr>
            <a:endParaRPr b="0" lang="en-US" sz="1800" spc="-1" strike="noStrike">
              <a:solidFill>
                <a:srgbClr val="000000"/>
              </a:solidFill>
              <a:latin typeface="Arial"/>
            </a:endParaRPr>
          </a:p>
          <a:p>
            <a:pPr marL="720" indent="-215640">
              <a:lnSpc>
                <a:spcPct val="100000"/>
              </a:lnSpc>
              <a:spcAft>
                <a:spcPts val="1414"/>
              </a:spcAft>
              <a:buClr>
                <a:srgbClr val="000000"/>
              </a:buClr>
              <a:buSzPct val="45000"/>
              <a:buFont typeface="Wingdings" charset="2"/>
              <a:buChar char=""/>
            </a:pPr>
            <a:r>
              <a:rPr b="0" lang="en-US" sz="1800" spc="-1" strike="noStrike">
                <a:solidFill>
                  <a:srgbClr val="000000"/>
                </a:solidFill>
                <a:highlight>
                  <a:srgbClr val="ffffff"/>
                </a:highlight>
                <a:latin typeface="Noto Sans Regular"/>
                <a:ea typeface="DejaVu Sans"/>
              </a:rPr>
              <a:t>Customers are required to use:</a:t>
            </a:r>
            <a:endParaRPr b="0" lang="en-US" sz="1800" spc="-1" strike="noStrike">
              <a:solidFill>
                <a:srgbClr val="000000"/>
              </a:solidFill>
              <a:latin typeface="Arial"/>
            </a:endParaRPr>
          </a:p>
          <a:p>
            <a:pPr marL="457920">
              <a:lnSpc>
                <a:spcPct val="100000"/>
              </a:lnSpc>
              <a:spcAft>
                <a:spcPts val="1414"/>
              </a:spcAft>
            </a:pPr>
            <a:r>
              <a:rPr b="0" lang="en-US" sz="1800" spc="-1" strike="noStrike">
                <a:solidFill>
                  <a:srgbClr val="000000"/>
                </a:solidFill>
                <a:highlight>
                  <a:srgbClr val="ffffff"/>
                </a:highlight>
                <a:latin typeface="Noto Sans Regular"/>
                <a:ea typeface="DejaVu Sans"/>
              </a:rPr>
              <a:t>- A GE-provided smartphone </a:t>
            </a:r>
            <a:endParaRPr b="0" lang="en-US" sz="1800" spc="-1" strike="noStrike">
              <a:solidFill>
                <a:srgbClr val="000000"/>
              </a:solidFill>
              <a:latin typeface="Arial"/>
            </a:endParaRPr>
          </a:p>
          <a:p>
            <a:pPr marL="457920">
              <a:lnSpc>
                <a:spcPct val="100000"/>
              </a:lnSpc>
              <a:spcAft>
                <a:spcPts val="1414"/>
              </a:spcAft>
            </a:pPr>
            <a:r>
              <a:rPr b="0" lang="en-US" sz="1800" spc="-1" strike="noStrike">
                <a:solidFill>
                  <a:srgbClr val="000000"/>
                </a:solidFill>
                <a:highlight>
                  <a:srgbClr val="ffffff"/>
                </a:highlight>
                <a:latin typeface="Noto Sans Regular"/>
                <a:ea typeface="DejaVu Sans"/>
              </a:rPr>
              <a:t>- Coverage from their partner    SmartAppCellular</a:t>
            </a:r>
            <a:endParaRPr b="0" lang="en-US" sz="1800" spc="-1" strike="noStrike">
              <a:solidFill>
                <a:srgbClr val="000000"/>
              </a:solidFill>
              <a:latin typeface="Arial"/>
            </a:endParaRPr>
          </a:p>
        </p:txBody>
      </p:sp>
      <p:pic>
        <p:nvPicPr>
          <p:cNvPr id="184" name="" descr=""/>
          <p:cNvPicPr/>
          <p:nvPr/>
        </p:nvPicPr>
        <p:blipFill>
          <a:blip r:embed="rId2"/>
          <a:stretch/>
        </p:blipFill>
        <p:spPr>
          <a:xfrm>
            <a:off x="5719320" y="1645920"/>
            <a:ext cx="3698640" cy="369864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CustomShape 1"/>
          <p:cNvSpPr/>
          <p:nvPr/>
        </p:nvSpPr>
        <p:spPr>
          <a:xfrm>
            <a:off x="360000" y="301320"/>
            <a:ext cx="9358200" cy="956880"/>
          </a:xfrm>
          <a:prstGeom prst="rect">
            <a:avLst/>
          </a:prstGeom>
          <a:noFill/>
          <a:ln>
            <a:noFill/>
          </a:ln>
        </p:spPr>
        <p:style>
          <a:lnRef idx="0"/>
          <a:fillRef idx="0"/>
          <a:effectRef idx="0"/>
          <a:fontRef idx="minor"/>
        </p:style>
      </p:sp>
      <p:pic>
        <p:nvPicPr>
          <p:cNvPr id="186" name="Picture 89_3" descr=""/>
          <p:cNvPicPr/>
          <p:nvPr/>
        </p:nvPicPr>
        <p:blipFill>
          <a:blip r:embed="rId1"/>
          <a:stretch/>
        </p:blipFill>
        <p:spPr>
          <a:xfrm>
            <a:off x="8930160" y="274320"/>
            <a:ext cx="943920" cy="943920"/>
          </a:xfrm>
          <a:prstGeom prst="rect">
            <a:avLst/>
          </a:prstGeom>
          <a:ln>
            <a:noFill/>
          </a:ln>
        </p:spPr>
      </p:pic>
      <p:sp>
        <p:nvSpPr>
          <p:cNvPr id="187" name="CustomShape 2"/>
          <p:cNvSpPr/>
          <p:nvPr/>
        </p:nvSpPr>
        <p:spPr>
          <a:xfrm>
            <a:off x="0" y="18000"/>
            <a:ext cx="9070920" cy="1260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The Problem</a:t>
            </a:r>
            <a:endParaRPr b="0" lang="en-US" sz="4900" spc="-1" strike="noStrike">
              <a:latin typeface="Arial"/>
            </a:endParaRPr>
          </a:p>
        </p:txBody>
      </p:sp>
      <p:sp>
        <p:nvSpPr>
          <p:cNvPr id="188" name="CustomShape 3"/>
          <p:cNvSpPr/>
          <p:nvPr/>
        </p:nvSpPr>
        <p:spPr>
          <a:xfrm>
            <a:off x="731520" y="2103120"/>
            <a:ext cx="8686080" cy="3199680"/>
          </a:xfrm>
          <a:prstGeom prst="rect">
            <a:avLst/>
          </a:prstGeom>
          <a:noFill/>
          <a:ln>
            <a:noFill/>
          </a:ln>
        </p:spPr>
        <p:style>
          <a:lnRef idx="0"/>
          <a:fillRef idx="0"/>
          <a:effectRef idx="0"/>
          <a:fontRef idx="minor"/>
        </p:style>
        <p:txBody>
          <a:bodyPr lIns="0" rIns="0" tIns="0" bIns="0">
            <a:noAutofit/>
          </a:bodyPr>
          <a:p>
            <a:pPr marL="216000" indent="-215280">
              <a:lnSpc>
                <a:spcPct val="100000"/>
              </a:lnSpc>
              <a:spcAft>
                <a:spcPts val="1414"/>
              </a:spcAft>
              <a:buClr>
                <a:srgbClr val="000000"/>
              </a:buClr>
              <a:buSzPct val="45000"/>
              <a:buFont typeface="Wingdings" charset="2"/>
              <a:buChar char=""/>
            </a:pPr>
            <a:r>
              <a:rPr b="0" lang="en-US" sz="1800" spc="-1" strike="noStrike">
                <a:solidFill>
                  <a:srgbClr val="000000"/>
                </a:solidFill>
                <a:highlight>
                  <a:srgbClr val="ffffff"/>
                </a:highlight>
                <a:latin typeface="Noto Sans Regular"/>
                <a:ea typeface="DejaVu Sans"/>
              </a:rPr>
              <a:t>Recent increase in churn</a:t>
            </a:r>
            <a:endParaRPr b="0" lang="en-US" sz="1800" spc="-1" strike="noStrike">
              <a:solidFill>
                <a:srgbClr val="000000"/>
              </a:solidFill>
              <a:latin typeface="Arial"/>
            </a:endParaRPr>
          </a:p>
          <a:p>
            <a:pPr>
              <a:lnSpc>
                <a:spcPct val="100000"/>
              </a:lnSpc>
              <a:spcAft>
                <a:spcPts val="1414"/>
              </a:spcAft>
            </a:pPr>
            <a:endParaRPr b="0" lang="en-US" sz="1800" spc="-1" strike="noStrike">
              <a:solidFill>
                <a:srgbClr val="000000"/>
              </a:solidFill>
              <a:latin typeface="Arial"/>
            </a:endParaRPr>
          </a:p>
          <a:p>
            <a:pPr marL="216000" indent="-215280">
              <a:lnSpc>
                <a:spcPct val="100000"/>
              </a:lnSpc>
              <a:spcAft>
                <a:spcPts val="1414"/>
              </a:spcAft>
              <a:buClr>
                <a:srgbClr val="000000"/>
              </a:buClr>
              <a:buSzPct val="45000"/>
              <a:buFont typeface="Wingdings" charset="2"/>
              <a:buChar char=""/>
            </a:pPr>
            <a:r>
              <a:rPr b="0" lang="en-US" sz="1800" spc="-1" strike="noStrike">
                <a:solidFill>
                  <a:srgbClr val="000000"/>
                </a:solidFill>
                <a:highlight>
                  <a:srgbClr val="ffffff"/>
                </a:highlight>
                <a:latin typeface="Noto Sans Regular"/>
                <a:ea typeface="DejaVu Sans"/>
              </a:rPr>
              <a:t>Customer feedback indicates potential causes:</a:t>
            </a:r>
            <a:endParaRPr b="0" lang="en-US" sz="1800" spc="-1" strike="noStrike">
              <a:solidFill>
                <a:srgbClr val="000000"/>
              </a:solidFill>
              <a:latin typeface="Arial"/>
            </a:endParaRPr>
          </a:p>
          <a:p>
            <a:pPr>
              <a:lnSpc>
                <a:spcPct val="100000"/>
              </a:lnSpc>
              <a:spcAft>
                <a:spcPts val="1414"/>
              </a:spcAft>
            </a:pPr>
            <a:r>
              <a:rPr b="0" lang="en-US" sz="1800" spc="-1" strike="noStrike">
                <a:solidFill>
                  <a:srgbClr val="000000"/>
                </a:solidFill>
                <a:highlight>
                  <a:srgbClr val="ffffff"/>
                </a:highlight>
                <a:latin typeface="Noto Sans Regular"/>
                <a:ea typeface="DejaVu Sans"/>
              </a:rPr>
              <a:t>	</a:t>
            </a:r>
            <a:r>
              <a:rPr b="0" lang="en-US" sz="1800" spc="-1" strike="noStrike">
                <a:solidFill>
                  <a:srgbClr val="000000"/>
                </a:solidFill>
                <a:highlight>
                  <a:srgbClr val="ffffff"/>
                </a:highlight>
                <a:latin typeface="Noto Sans Regular"/>
                <a:ea typeface="DejaVu Sans"/>
              </a:rPr>
              <a:t>- Poor cellular coverage</a:t>
            </a:r>
            <a:endParaRPr b="0" lang="en-US" sz="1800" spc="-1" strike="noStrike">
              <a:solidFill>
                <a:srgbClr val="000000"/>
              </a:solidFill>
              <a:latin typeface="Arial"/>
            </a:endParaRPr>
          </a:p>
          <a:p>
            <a:pPr>
              <a:lnSpc>
                <a:spcPct val="100000"/>
              </a:lnSpc>
              <a:spcAft>
                <a:spcPts val="1414"/>
              </a:spcAft>
            </a:pPr>
            <a:r>
              <a:rPr b="0" lang="en-US" sz="1800" spc="-1" strike="noStrike">
                <a:solidFill>
                  <a:srgbClr val="000000"/>
                </a:solidFill>
                <a:highlight>
                  <a:srgbClr val="ffffff"/>
                </a:highlight>
                <a:latin typeface="Noto Sans Regular"/>
                <a:ea typeface="DejaVu Sans"/>
              </a:rPr>
              <a:t>	</a:t>
            </a:r>
            <a:r>
              <a:rPr b="0" lang="en-US" sz="1800" spc="-1" strike="noStrike">
                <a:solidFill>
                  <a:srgbClr val="000000"/>
                </a:solidFill>
                <a:highlight>
                  <a:srgbClr val="ffffff"/>
                </a:highlight>
                <a:latin typeface="Noto Sans Regular"/>
                <a:ea typeface="DejaVu Sans"/>
              </a:rPr>
              <a:t>- New vendors competing in the same space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CustomShape 1"/>
          <p:cNvSpPr/>
          <p:nvPr/>
        </p:nvSpPr>
        <p:spPr>
          <a:xfrm>
            <a:off x="360000" y="301320"/>
            <a:ext cx="9358200" cy="956880"/>
          </a:xfrm>
          <a:prstGeom prst="rect">
            <a:avLst/>
          </a:prstGeom>
          <a:noFill/>
          <a:ln>
            <a:noFill/>
          </a:ln>
        </p:spPr>
        <p:style>
          <a:lnRef idx="0"/>
          <a:fillRef idx="0"/>
          <a:effectRef idx="0"/>
          <a:fontRef idx="minor"/>
        </p:style>
      </p:sp>
      <p:pic>
        <p:nvPicPr>
          <p:cNvPr id="190" name="Picture 89_4" descr=""/>
          <p:cNvPicPr/>
          <p:nvPr/>
        </p:nvPicPr>
        <p:blipFill>
          <a:blip r:embed="rId1"/>
          <a:stretch/>
        </p:blipFill>
        <p:spPr>
          <a:xfrm>
            <a:off x="8930160" y="274320"/>
            <a:ext cx="943920" cy="943920"/>
          </a:xfrm>
          <a:prstGeom prst="rect">
            <a:avLst/>
          </a:prstGeom>
          <a:ln>
            <a:noFill/>
          </a:ln>
        </p:spPr>
      </p:pic>
      <p:sp>
        <p:nvSpPr>
          <p:cNvPr id="191" name="CustomShape 2"/>
          <p:cNvSpPr/>
          <p:nvPr/>
        </p:nvSpPr>
        <p:spPr>
          <a:xfrm>
            <a:off x="0" y="18000"/>
            <a:ext cx="9070920" cy="1260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Objectives</a:t>
            </a:r>
            <a:endParaRPr b="0" lang="en-US" sz="4900" spc="-1" strike="noStrike">
              <a:latin typeface="Arial"/>
            </a:endParaRPr>
          </a:p>
        </p:txBody>
      </p:sp>
      <p:sp>
        <p:nvSpPr>
          <p:cNvPr id="192" name="CustomShape 3"/>
          <p:cNvSpPr/>
          <p:nvPr/>
        </p:nvSpPr>
        <p:spPr>
          <a:xfrm>
            <a:off x="731520" y="1554840"/>
            <a:ext cx="8686080" cy="3199680"/>
          </a:xfrm>
          <a:prstGeom prst="rect">
            <a:avLst/>
          </a:prstGeom>
          <a:noFill/>
          <a:ln>
            <a:noFill/>
          </a:ln>
        </p:spPr>
        <p:style>
          <a:lnRef idx="0"/>
          <a:fillRef idx="0"/>
          <a:effectRef idx="0"/>
          <a:fontRef idx="minor"/>
        </p:style>
        <p:txBody>
          <a:bodyPr lIns="0" rIns="0" tIns="0" bIns="0">
            <a:noAutofit/>
          </a:bodyPr>
          <a:p>
            <a:pPr>
              <a:lnSpc>
                <a:spcPct val="100000"/>
              </a:lnSpc>
            </a:pPr>
            <a:r>
              <a:rPr b="0" lang="en-US" sz="1800" spc="-1" strike="noStrike" u="sng">
                <a:solidFill>
                  <a:srgbClr val="000000"/>
                </a:solidFill>
                <a:uFillTx/>
                <a:latin typeface="Noto Sans Regular"/>
                <a:ea typeface="DejaVu Sans"/>
              </a:rPr>
              <a:t>Data Mining Objective</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400" spc="-1" strike="noStrike">
                <a:solidFill>
                  <a:srgbClr val="000000"/>
                </a:solidFill>
                <a:latin typeface="Noto Sans Regular"/>
                <a:ea typeface="DejaVu Sans"/>
              </a:rPr>
              <a:t>	</a:t>
            </a:r>
            <a:r>
              <a:rPr b="0" lang="en-US" sz="1400" spc="-1" strike="noStrike">
                <a:solidFill>
                  <a:srgbClr val="000000"/>
                </a:solidFill>
                <a:latin typeface="Noto Sans Regular"/>
                <a:ea typeface="DejaVu Sans"/>
              </a:rPr>
              <a:t>- Use data mining and analytics to understand the causes of churn and predict which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Noto Sans Regular"/>
                <a:ea typeface="DejaVu Sans"/>
              </a:rPr>
              <a:t>	</a:t>
            </a:r>
            <a:r>
              <a:rPr b="0" lang="en-US" sz="1400" spc="-1" strike="noStrike">
                <a:solidFill>
                  <a:srgbClr val="000000"/>
                </a:solidFill>
                <a:latin typeface="Noto Sans Regular"/>
                <a:ea typeface="DejaVu Sans"/>
              </a:rPr>
              <a:t>  </a:t>
            </a:r>
            <a:r>
              <a:rPr b="0" lang="en-US" sz="1400" spc="-1" strike="noStrike">
                <a:solidFill>
                  <a:srgbClr val="000000"/>
                </a:solidFill>
                <a:latin typeface="Noto Sans Regular"/>
                <a:ea typeface="DejaVu Sans"/>
              </a:rPr>
              <a:t>customers are likely to churn</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r>
              <a:rPr b="0" lang="en-US" sz="1800" spc="-1" strike="noStrike" u="sng">
                <a:solidFill>
                  <a:srgbClr val="000000"/>
                </a:solidFill>
                <a:uFillTx/>
                <a:latin typeface="Noto Sans Regular"/>
                <a:ea typeface="DejaVu Sans"/>
              </a:rPr>
              <a:t>Business Operations Objective</a:t>
            </a:r>
            <a:endParaRPr b="0" lang="en-US" sz="1800" spc="-1" strike="noStrike">
              <a:solidFill>
                <a:srgbClr val="000000"/>
              </a:solidFill>
              <a:latin typeface="Arial"/>
            </a:endParaRPr>
          </a:p>
          <a:p>
            <a:pPr>
              <a:lnSpc>
                <a:spcPct val="100000"/>
              </a:lnSpc>
            </a:pPr>
            <a:endParaRPr b="0" lang="en-US" sz="1800" spc="-1" strike="noStrike">
              <a:solidFill>
                <a:srgbClr val="000000"/>
              </a:solidFill>
              <a:latin typeface="Arial"/>
            </a:endParaRPr>
          </a:p>
          <a:p>
            <a:pPr>
              <a:lnSpc>
                <a:spcPct val="100000"/>
              </a:lnSpc>
            </a:pPr>
            <a:r>
              <a:rPr b="0" lang="en-US" sz="1400" spc="-1" strike="noStrike">
                <a:solidFill>
                  <a:srgbClr val="000000"/>
                </a:solidFill>
                <a:latin typeface="Noto Sans Regular"/>
                <a:ea typeface="DejaVu Sans"/>
              </a:rPr>
              <a:t>	</a:t>
            </a:r>
            <a:r>
              <a:rPr b="0" lang="en-US" sz="1400" spc="-1" strike="noStrike">
                <a:solidFill>
                  <a:srgbClr val="000000"/>
                </a:solidFill>
                <a:latin typeface="Noto Sans Regular"/>
                <a:ea typeface="DejaVu Sans"/>
              </a:rPr>
              <a:t>- Utilize churn predictions to proactively reach out to the customers who are at the highest </a:t>
            </a:r>
            <a:endParaRPr b="0" lang="en-US" sz="1400" spc="-1" strike="noStrike">
              <a:solidFill>
                <a:srgbClr val="000000"/>
              </a:solidFill>
              <a:latin typeface="Arial"/>
            </a:endParaRPr>
          </a:p>
          <a:p>
            <a:pPr>
              <a:lnSpc>
                <a:spcPct val="100000"/>
              </a:lnSpc>
            </a:pPr>
            <a:r>
              <a:rPr b="0" lang="en-US" sz="1400" spc="-1" strike="noStrike">
                <a:solidFill>
                  <a:srgbClr val="000000"/>
                </a:solidFill>
                <a:latin typeface="Noto Sans Regular"/>
                <a:ea typeface="DejaVu Sans"/>
              </a:rPr>
              <a:t>	</a:t>
            </a:r>
            <a:r>
              <a:rPr b="0" lang="en-US" sz="1400" spc="-1" strike="noStrike">
                <a:solidFill>
                  <a:srgbClr val="000000"/>
                </a:solidFill>
                <a:latin typeface="Noto Sans Regular"/>
                <a:ea typeface="DejaVu Sans"/>
              </a:rPr>
              <a:t>  </a:t>
            </a:r>
            <a:r>
              <a:rPr b="0" lang="en-US" sz="1400" spc="-1" strike="noStrike">
                <a:solidFill>
                  <a:srgbClr val="000000"/>
                </a:solidFill>
                <a:latin typeface="Noto Sans Regular"/>
                <a:ea typeface="DejaVu Sans"/>
              </a:rPr>
              <a:t>risk of churning</a:t>
            </a:r>
            <a:endParaRPr b="0" lang="en-US" sz="1400" spc="-1" strike="noStrike">
              <a:solidFill>
                <a:srgbClr val="000000"/>
              </a:solidFill>
              <a:latin typeface="Arial"/>
            </a:endParaRPr>
          </a:p>
          <a:p>
            <a:pPr>
              <a:lnSpc>
                <a:spcPct val="100000"/>
              </a:lnSpc>
            </a:pPr>
            <a:endParaRPr b="0" lang="en-US" sz="1400" spc="-1" strike="noStrike">
              <a:solidFill>
                <a:srgbClr val="000000"/>
              </a:solidFill>
              <a:latin typeface="Arial"/>
            </a:endParaRPr>
          </a:p>
          <a:p>
            <a:pPr>
              <a:lnSpc>
                <a:spcPct val="100000"/>
              </a:lnSpc>
            </a:pPr>
            <a:r>
              <a:rPr b="0" lang="en-US" sz="1400" spc="-1" strike="noStrike">
                <a:solidFill>
                  <a:srgbClr val="000000"/>
                </a:solidFill>
                <a:latin typeface="Noto Sans Regular"/>
                <a:ea typeface="DejaVu Sans"/>
              </a:rPr>
              <a:t>	</a:t>
            </a:r>
            <a:r>
              <a:rPr b="0" lang="en-US" sz="1400" spc="-1" strike="noStrike">
                <a:solidFill>
                  <a:srgbClr val="000000"/>
                </a:solidFill>
                <a:latin typeface="Noto Sans Regular"/>
                <a:ea typeface="DejaVu Sans"/>
              </a:rPr>
              <a:t>- Modify business and marketing strategy to address and remediate the causes of churn</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360000" y="301320"/>
            <a:ext cx="9358560" cy="957240"/>
          </a:xfrm>
          <a:prstGeom prst="rect">
            <a:avLst/>
          </a:prstGeom>
          <a:noFill/>
          <a:ln>
            <a:noFill/>
          </a:ln>
        </p:spPr>
        <p:style>
          <a:lnRef idx="0"/>
          <a:fillRef idx="0"/>
          <a:effectRef idx="0"/>
          <a:fontRef idx="minor"/>
        </p:style>
      </p:sp>
      <p:pic>
        <p:nvPicPr>
          <p:cNvPr id="194" name="Picture 89_36" descr=""/>
          <p:cNvPicPr/>
          <p:nvPr/>
        </p:nvPicPr>
        <p:blipFill>
          <a:blip r:embed="rId1"/>
          <a:stretch/>
        </p:blipFill>
        <p:spPr>
          <a:xfrm>
            <a:off x="8930160" y="274320"/>
            <a:ext cx="944280" cy="944280"/>
          </a:xfrm>
          <a:prstGeom prst="rect">
            <a:avLst/>
          </a:prstGeom>
          <a:ln>
            <a:noFill/>
          </a:ln>
        </p:spPr>
      </p:pic>
      <p:sp>
        <p:nvSpPr>
          <p:cNvPr id="195" name="CustomShape 2"/>
          <p:cNvSpPr/>
          <p:nvPr/>
        </p:nvSpPr>
        <p:spPr>
          <a:xfrm>
            <a:off x="0" y="18000"/>
            <a:ext cx="9071280" cy="1261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Tools &amp; Techniques</a:t>
            </a:r>
            <a:endParaRPr b="0" lang="en-US" sz="4900" spc="-1" strike="noStrike">
              <a:latin typeface="Arial"/>
            </a:endParaRPr>
          </a:p>
        </p:txBody>
      </p:sp>
      <p:sp>
        <p:nvSpPr>
          <p:cNvPr id="196" name="CustomShape 3"/>
          <p:cNvSpPr/>
          <p:nvPr/>
        </p:nvSpPr>
        <p:spPr>
          <a:xfrm>
            <a:off x="274320" y="1737360"/>
            <a:ext cx="4983480" cy="2468880"/>
          </a:xfrm>
          <a:prstGeom prst="rect">
            <a:avLst/>
          </a:prstGeom>
          <a:noFill/>
          <a:ln>
            <a:noFill/>
          </a:ln>
        </p:spPr>
        <p:style>
          <a:lnRef idx="0"/>
          <a:fillRef idx="0"/>
          <a:effectRef idx="0"/>
          <a:fontRef idx="minor"/>
        </p:style>
        <p:txBody>
          <a:bodyPr lIns="0" rIns="0" tIns="0" bIns="0">
            <a:noAutofit/>
          </a:bodyPr>
          <a:p>
            <a:pPr marL="720">
              <a:lnSpc>
                <a:spcPct val="100000"/>
              </a:lnSpc>
              <a:spcAft>
                <a:spcPts val="1414"/>
              </a:spcAft>
            </a:pPr>
            <a:r>
              <a:rPr b="0" lang="en-US" sz="2200" spc="-1" strike="noStrike" u="dbl">
                <a:solidFill>
                  <a:srgbClr val="000000"/>
                </a:solidFill>
                <a:highlight>
                  <a:srgbClr val="ffffff"/>
                </a:highlight>
                <a:uFillTx/>
                <a:latin typeface="Noto Sans Regular"/>
                <a:ea typeface="DejaVu Sans"/>
              </a:rPr>
              <a:t>Tools</a:t>
            </a:r>
            <a:endParaRPr b="0" lang="en-US" sz="2200" spc="-1" strike="noStrike">
              <a:solidFill>
                <a:srgbClr val="000000"/>
              </a:solidFill>
              <a:latin typeface="Arial"/>
            </a:endParaRPr>
          </a:p>
          <a:p>
            <a:pPr marL="720">
              <a:lnSpc>
                <a:spcPct val="100000"/>
              </a:lnSpc>
              <a:spcAft>
                <a:spcPts val="1414"/>
              </a:spcAft>
            </a:pPr>
            <a:r>
              <a:rPr b="0" lang="en-US" sz="1800" spc="-1" strike="noStrike">
                <a:solidFill>
                  <a:srgbClr val="000000"/>
                </a:solidFill>
                <a:highlight>
                  <a:srgbClr val="ffffff"/>
                </a:highlight>
                <a:latin typeface="Noto Sans Regular"/>
                <a:ea typeface="DejaVu Sans"/>
              </a:rPr>
              <a:t>R → programming language for statistical analysis and predictive modeling</a:t>
            </a:r>
            <a:endParaRPr b="0" lang="en-US" sz="1800" spc="-1" strike="noStrike">
              <a:solidFill>
                <a:srgbClr val="000000"/>
              </a:solidFill>
              <a:latin typeface="Arial"/>
            </a:endParaRPr>
          </a:p>
          <a:p>
            <a:pPr marL="720">
              <a:lnSpc>
                <a:spcPct val="100000"/>
              </a:lnSpc>
              <a:spcAft>
                <a:spcPts val="1414"/>
              </a:spcAft>
            </a:pPr>
            <a:endParaRPr b="0" lang="en-US" sz="1800" spc="-1" strike="noStrike">
              <a:solidFill>
                <a:srgbClr val="000000"/>
              </a:solidFill>
              <a:latin typeface="Arial"/>
            </a:endParaRPr>
          </a:p>
          <a:p>
            <a:pPr marL="720">
              <a:lnSpc>
                <a:spcPct val="100000"/>
              </a:lnSpc>
              <a:spcAft>
                <a:spcPts val="1414"/>
              </a:spcAft>
            </a:pPr>
            <a:r>
              <a:rPr b="0" lang="en-US" sz="1800" spc="-1" strike="noStrike">
                <a:solidFill>
                  <a:srgbClr val="000000"/>
                </a:solidFill>
                <a:highlight>
                  <a:srgbClr val="ffffff"/>
                </a:highlight>
                <a:latin typeface="Noto Sans Regular"/>
                <a:ea typeface="DejaVu Sans"/>
              </a:rPr>
              <a:t>Integration with current CRM platform for customer service &amp; proactive outreach</a:t>
            </a:r>
            <a:endParaRPr b="0" lang="en-US" sz="1800" spc="-1" strike="noStrike">
              <a:solidFill>
                <a:srgbClr val="000000"/>
              </a:solidFill>
              <a:latin typeface="Arial"/>
            </a:endParaRPr>
          </a:p>
        </p:txBody>
      </p:sp>
      <p:sp>
        <p:nvSpPr>
          <p:cNvPr id="197" name="CustomShape 4"/>
          <p:cNvSpPr/>
          <p:nvPr/>
        </p:nvSpPr>
        <p:spPr>
          <a:xfrm>
            <a:off x="5577840" y="1689840"/>
            <a:ext cx="3931560" cy="3663360"/>
          </a:xfrm>
          <a:prstGeom prst="rect">
            <a:avLst/>
          </a:prstGeom>
          <a:noFill/>
          <a:ln>
            <a:noFill/>
          </a:ln>
        </p:spPr>
        <p:style>
          <a:lnRef idx="0"/>
          <a:fillRef idx="0"/>
          <a:effectRef idx="0"/>
          <a:fontRef idx="minor"/>
        </p:style>
        <p:txBody>
          <a:bodyPr lIns="0" rIns="0" tIns="0" bIns="0">
            <a:noAutofit/>
          </a:bodyPr>
          <a:p>
            <a:pPr marL="216360">
              <a:lnSpc>
                <a:spcPct val="100000"/>
              </a:lnSpc>
              <a:spcAft>
                <a:spcPts val="1414"/>
              </a:spcAft>
            </a:pPr>
            <a:r>
              <a:rPr b="0" lang="en-US" sz="2200" spc="-1" strike="noStrike" u="dbl">
                <a:solidFill>
                  <a:srgbClr val="000000"/>
                </a:solidFill>
                <a:highlight>
                  <a:srgbClr val="ffffff"/>
                </a:highlight>
                <a:uFillTx/>
                <a:latin typeface="Noto Sans Regular"/>
                <a:ea typeface="DejaVu Sans"/>
              </a:rPr>
              <a:t>Techniques</a:t>
            </a:r>
            <a:endParaRPr b="0" lang="en-US" sz="2200" spc="-1" strike="noStrike">
              <a:solidFill>
                <a:srgbClr val="000000"/>
              </a:solidFill>
              <a:latin typeface="Arial"/>
            </a:endParaRPr>
          </a:p>
          <a:p>
            <a:pPr marL="216360">
              <a:lnSpc>
                <a:spcPct val="100000"/>
              </a:lnSpc>
              <a:spcAft>
                <a:spcPts val="1414"/>
              </a:spcAft>
            </a:pPr>
            <a:r>
              <a:rPr b="0" lang="en-US" sz="1800" spc="-1" strike="noStrike">
                <a:solidFill>
                  <a:srgbClr val="000000"/>
                </a:solidFill>
                <a:highlight>
                  <a:srgbClr val="ffffff"/>
                </a:highlight>
                <a:latin typeface="Noto Sans Regular"/>
                <a:ea typeface="DejaVu Sans"/>
              </a:rPr>
              <a:t>Binary classification</a:t>
            </a:r>
            <a:endParaRPr b="0" lang="en-US" sz="1800" spc="-1" strike="noStrike">
              <a:solidFill>
                <a:srgbClr val="000000"/>
              </a:solidFill>
              <a:latin typeface="Arial"/>
            </a:endParaRPr>
          </a:p>
          <a:p>
            <a:pPr marL="216360">
              <a:lnSpc>
                <a:spcPct val="100000"/>
              </a:lnSpc>
              <a:spcAft>
                <a:spcPts val="1414"/>
              </a:spcAft>
            </a:pPr>
            <a:endParaRPr b="0" lang="en-US" sz="1800" spc="-1" strike="noStrike">
              <a:solidFill>
                <a:srgbClr val="000000"/>
              </a:solidFill>
              <a:latin typeface="Arial"/>
            </a:endParaRPr>
          </a:p>
          <a:p>
            <a:pPr marL="216360">
              <a:lnSpc>
                <a:spcPct val="100000"/>
              </a:lnSpc>
              <a:spcAft>
                <a:spcPts val="1414"/>
              </a:spcAft>
            </a:pPr>
            <a:r>
              <a:rPr b="0" lang="en-US" sz="1800" spc="-1" strike="noStrike">
                <a:solidFill>
                  <a:srgbClr val="000000"/>
                </a:solidFill>
                <a:highlight>
                  <a:srgbClr val="ffffff"/>
                </a:highlight>
                <a:latin typeface="Noto Sans Regular"/>
                <a:ea typeface="DejaVu Sans"/>
              </a:rPr>
              <a:t>Logistic Regression Model</a:t>
            </a:r>
            <a:endParaRPr b="0" lang="en-US" sz="1800" spc="-1" strike="noStrike">
              <a:solidFill>
                <a:srgbClr val="000000"/>
              </a:solidFill>
              <a:latin typeface="Arial"/>
            </a:endParaRPr>
          </a:p>
          <a:p>
            <a:pPr marL="216360">
              <a:lnSpc>
                <a:spcPct val="100000"/>
              </a:lnSpc>
              <a:spcAft>
                <a:spcPts val="1414"/>
              </a:spcAft>
            </a:pPr>
            <a:endParaRPr b="0" lang="en-US" sz="1800" spc="-1" strike="noStrike">
              <a:solidFill>
                <a:srgbClr val="000000"/>
              </a:solidFill>
              <a:latin typeface="Arial"/>
            </a:endParaRPr>
          </a:p>
          <a:p>
            <a:pPr marL="216360">
              <a:lnSpc>
                <a:spcPct val="100000"/>
              </a:lnSpc>
              <a:spcAft>
                <a:spcPts val="1414"/>
              </a:spcAft>
            </a:pPr>
            <a:r>
              <a:rPr b="0" lang="en-US" sz="1800" spc="-1" strike="noStrike">
                <a:solidFill>
                  <a:srgbClr val="000000"/>
                </a:solidFill>
                <a:highlight>
                  <a:srgbClr val="ffffff"/>
                </a:highlight>
                <a:latin typeface="Noto Sans Regular"/>
                <a:ea typeface="DejaVu Sans"/>
              </a:rPr>
              <a:t>Predicts the likelihood that a customer will churn</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8" name="CustomShape 1"/>
          <p:cNvSpPr/>
          <p:nvPr/>
        </p:nvSpPr>
        <p:spPr>
          <a:xfrm>
            <a:off x="365760" y="4023360"/>
            <a:ext cx="9358200" cy="3382560"/>
          </a:xfrm>
          <a:prstGeom prst="rect">
            <a:avLst/>
          </a:prstGeom>
          <a:noFill/>
          <a:ln>
            <a:noFill/>
          </a:ln>
        </p:spPr>
        <p:style>
          <a:lnRef idx="0"/>
          <a:fillRef idx="0"/>
          <a:effectRef idx="0"/>
          <a:fontRef idx="minor"/>
        </p:style>
      </p:sp>
      <p:sp>
        <p:nvSpPr>
          <p:cNvPr id="199" name="CustomShape 2"/>
          <p:cNvSpPr/>
          <p:nvPr/>
        </p:nvSpPr>
        <p:spPr>
          <a:xfrm>
            <a:off x="360000" y="5220000"/>
            <a:ext cx="9358200" cy="1978200"/>
          </a:xfrm>
          <a:prstGeom prst="rect">
            <a:avLst/>
          </a:prstGeom>
          <a:noFill/>
          <a:ln>
            <a:noFill/>
          </a:ln>
        </p:spPr>
        <p:style>
          <a:lnRef idx="0"/>
          <a:fillRef idx="0"/>
          <a:effectRef idx="0"/>
          <a:fontRef idx="minor"/>
        </p:style>
      </p:sp>
      <p:sp>
        <p:nvSpPr>
          <p:cNvPr id="200" name="CustomShape 3"/>
          <p:cNvSpPr/>
          <p:nvPr/>
        </p:nvSpPr>
        <p:spPr>
          <a:xfrm>
            <a:off x="1562760" y="4023360"/>
            <a:ext cx="6940440" cy="835920"/>
          </a:xfrm>
          <a:prstGeom prst="rect">
            <a:avLst/>
          </a:prstGeom>
          <a:noFill/>
          <a:ln>
            <a:noFill/>
          </a:ln>
        </p:spPr>
        <p:style>
          <a:lnRef idx="0"/>
          <a:fillRef idx="0"/>
          <a:effectRef idx="0"/>
          <a:fontRef idx="minor"/>
        </p:style>
        <p:txBody>
          <a:bodyPr lIns="0" rIns="0" tIns="0" bIns="0" anchor="b">
            <a:noAutofit/>
          </a:bodyPr>
          <a:p>
            <a:pPr>
              <a:lnSpc>
                <a:spcPct val="100000"/>
              </a:lnSpc>
            </a:pPr>
            <a:r>
              <a:rPr b="0" lang="en-US" sz="5400" spc="-1" strike="noStrike">
                <a:solidFill>
                  <a:srgbClr val="2a6099"/>
                </a:solidFill>
                <a:latin typeface="Noto Sans Light"/>
                <a:ea typeface="DejaVu Sans"/>
              </a:rPr>
              <a:t>Data Understanding</a:t>
            </a:r>
            <a:endParaRPr b="0" lang="en-US" sz="5400" spc="-1" strike="noStrike">
              <a:latin typeface="Arial"/>
            </a:endParaRPr>
          </a:p>
        </p:txBody>
      </p:sp>
      <p:pic>
        <p:nvPicPr>
          <p:cNvPr id="201" name="Picture 89_7" descr=""/>
          <p:cNvPicPr/>
          <p:nvPr/>
        </p:nvPicPr>
        <p:blipFill>
          <a:blip r:embed="rId1"/>
          <a:stretch/>
        </p:blipFill>
        <p:spPr>
          <a:xfrm>
            <a:off x="8930160" y="274320"/>
            <a:ext cx="943920" cy="943920"/>
          </a:xfrm>
          <a:prstGeom prst="rect">
            <a:avLst/>
          </a:prstGeom>
          <a:ln>
            <a:noFill/>
          </a:ln>
        </p:spPr>
      </p:pic>
      <p:pic>
        <p:nvPicPr>
          <p:cNvPr id="202" name="" descr=""/>
          <p:cNvPicPr/>
          <p:nvPr/>
        </p:nvPicPr>
        <p:blipFill>
          <a:blip r:embed="rId2"/>
          <a:stretch/>
        </p:blipFill>
        <p:spPr>
          <a:xfrm>
            <a:off x="3566160" y="522000"/>
            <a:ext cx="3108240" cy="3043440"/>
          </a:xfrm>
          <a:prstGeom prst="rect">
            <a:avLst/>
          </a:prstGeom>
          <a:ln>
            <a:noFill/>
          </a:ln>
        </p:spPr>
      </p:pic>
      <p:sp>
        <p:nvSpPr>
          <p:cNvPr id="203" name="Line 4"/>
          <p:cNvSpPr/>
          <p:nvPr/>
        </p:nvSpPr>
        <p:spPr>
          <a:xfrm>
            <a:off x="4206240" y="274320"/>
            <a:ext cx="1188720" cy="822960"/>
          </a:xfrm>
          <a:prstGeom prst="line">
            <a:avLst/>
          </a:prstGeom>
          <a:ln w="203040">
            <a:solidFill>
              <a:srgbClr val="81d41a"/>
            </a:solidFill>
            <a:round/>
            <a:tailEnd len="med" type="triangle" w="med"/>
          </a:ln>
        </p:spPr>
        <p:style>
          <a:lnRef idx="0"/>
          <a:fillRef idx="0"/>
          <a:effectRef idx="0"/>
          <a:fontRef idx="minor"/>
        </p:style>
        <p:txBody>
          <a:bodyPr lIns="191160" rIns="191160" tIns="146160" bIns="146160" anchor="ctr" anchorCtr="1">
            <a:noAutofit/>
          </a:bodyPr>
          <a:p>
            <a:pPr algn="ctr">
              <a:lnSpc>
                <a:spcPct val="100000"/>
              </a:lnSpc>
            </a:pPr>
            <a:r>
              <a:rPr b="1" lang="en-US" sz="1800" spc="-1" strike="noStrike">
                <a:solidFill>
                  <a:srgbClr val="ffffff"/>
                </a:solidFill>
                <a:latin typeface="Arial"/>
                <a:ea typeface="DejaVu Sans"/>
              </a:rPr>
              <a:t>Phase 2</a:t>
            </a:r>
            <a:endParaRPr b="0" lang="en-US" sz="1800" spc="-1" strike="noStrike">
              <a:latin typeface="Arial"/>
            </a:endParaRPr>
          </a:p>
        </p:txBody>
      </p:sp>
      <p:sp>
        <p:nvSpPr>
          <p:cNvPr id="204" name="CustomShape 5"/>
          <p:cNvSpPr/>
          <p:nvPr/>
        </p:nvSpPr>
        <p:spPr>
          <a:xfrm>
            <a:off x="4021200" y="5184720"/>
            <a:ext cx="2584800" cy="19468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2a6099"/>
                </a:solidFill>
                <a:latin typeface="Noto Sans Light"/>
                <a:ea typeface="DejaVu Sans"/>
              </a:rPr>
              <a:t>1. Source Data Set</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2. ID &amp; Target</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3. Personal</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4. Usage</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5. Subscription</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6. Equipment</a:t>
            </a:r>
            <a:endParaRPr b="0" lang="en-US" sz="1800" spc="-1" strike="noStrike">
              <a:latin typeface="Arial"/>
            </a:endParaRPr>
          </a:p>
          <a:p>
            <a:pPr>
              <a:lnSpc>
                <a:spcPct val="100000"/>
              </a:lnSpc>
            </a:pPr>
            <a:r>
              <a:rPr b="0" lang="en-US" sz="1800" spc="-1" strike="noStrike">
                <a:solidFill>
                  <a:srgbClr val="2a6099"/>
                </a:solidFill>
                <a:latin typeface="Noto Sans Light"/>
                <a:ea typeface="DejaVu Sans"/>
              </a:rPr>
              <a:t>7. Customer Service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CustomShape 1"/>
          <p:cNvSpPr/>
          <p:nvPr/>
        </p:nvSpPr>
        <p:spPr>
          <a:xfrm>
            <a:off x="360000" y="301320"/>
            <a:ext cx="9358200" cy="956880"/>
          </a:xfrm>
          <a:prstGeom prst="rect">
            <a:avLst/>
          </a:prstGeom>
          <a:noFill/>
          <a:ln>
            <a:noFill/>
          </a:ln>
        </p:spPr>
        <p:style>
          <a:lnRef idx="0"/>
          <a:fillRef idx="0"/>
          <a:effectRef idx="0"/>
          <a:fontRef idx="minor"/>
        </p:style>
      </p:sp>
      <p:pic>
        <p:nvPicPr>
          <p:cNvPr id="206" name="Picture 99_2" descr=""/>
          <p:cNvPicPr/>
          <p:nvPr/>
        </p:nvPicPr>
        <p:blipFill>
          <a:blip r:embed="rId1"/>
          <a:stretch/>
        </p:blipFill>
        <p:spPr>
          <a:xfrm>
            <a:off x="8930160" y="274320"/>
            <a:ext cx="943920" cy="943920"/>
          </a:xfrm>
          <a:prstGeom prst="rect">
            <a:avLst/>
          </a:prstGeom>
          <a:ln>
            <a:noFill/>
          </a:ln>
        </p:spPr>
      </p:pic>
      <p:sp>
        <p:nvSpPr>
          <p:cNvPr id="207" name="CustomShape 2"/>
          <p:cNvSpPr/>
          <p:nvPr/>
        </p:nvSpPr>
        <p:spPr>
          <a:xfrm>
            <a:off x="0" y="18000"/>
            <a:ext cx="9070920" cy="126072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US" sz="4900" spc="-1" strike="noStrike">
                <a:solidFill>
                  <a:srgbClr val="006699"/>
                </a:solidFill>
                <a:latin typeface="Arial"/>
                <a:ea typeface="DejaVu Sans"/>
              </a:rPr>
              <a:t>Source Data Set</a:t>
            </a:r>
            <a:endParaRPr b="0" lang="en-US" sz="4900" spc="-1" strike="noStrike">
              <a:latin typeface="Arial"/>
            </a:endParaRPr>
          </a:p>
        </p:txBody>
      </p:sp>
      <p:sp>
        <p:nvSpPr>
          <p:cNvPr id="208" name="CustomShape 3"/>
          <p:cNvSpPr/>
          <p:nvPr/>
        </p:nvSpPr>
        <p:spPr>
          <a:xfrm>
            <a:off x="274320" y="1463040"/>
            <a:ext cx="9599760" cy="987840"/>
          </a:xfrm>
          <a:prstGeom prst="rect">
            <a:avLst/>
          </a:prstGeom>
          <a:noFill/>
          <a:ln>
            <a:noFill/>
          </a:ln>
        </p:spPr>
        <p:style>
          <a:lnRef idx="0"/>
          <a:fillRef idx="0"/>
          <a:effectRef idx="0"/>
          <a:fontRef idx="minor"/>
        </p:style>
        <p:txBody>
          <a:bodyPr lIns="0" rIns="0" tIns="0" bIns="0">
            <a:noAutofit/>
          </a:bodyPr>
          <a:p>
            <a:pPr marL="720" indent="-215640">
              <a:lnSpc>
                <a:spcPct val="100000"/>
              </a:lnSpc>
              <a:spcAft>
                <a:spcPts val="1414"/>
              </a:spcAft>
              <a:buClr>
                <a:srgbClr val="000000"/>
              </a:buClr>
              <a:buSzPct val="45000"/>
              <a:buFont typeface="Wingdings" charset="2"/>
              <a:buChar char=""/>
            </a:pPr>
            <a:r>
              <a:rPr b="0" lang="en-US" sz="1800" spc="-1" strike="noStrike">
                <a:solidFill>
                  <a:srgbClr val="000000"/>
                </a:solidFill>
                <a:highlight>
                  <a:srgbClr val="ffffff"/>
                </a:highlight>
                <a:latin typeface="Noto Sans Regular"/>
                <a:ea typeface="DejaVu Sans"/>
              </a:rPr>
              <a:t>Derived monthly from data warehouse</a:t>
            </a:r>
            <a:endParaRPr b="0" lang="en-US" sz="1800" spc="-1" strike="noStrike">
              <a:latin typeface="Arial"/>
            </a:endParaRPr>
          </a:p>
          <a:p>
            <a:pPr marL="720" indent="-215640">
              <a:lnSpc>
                <a:spcPct val="100000"/>
              </a:lnSpc>
              <a:spcAft>
                <a:spcPts val="1414"/>
              </a:spcAft>
              <a:buClr>
                <a:srgbClr val="000000"/>
              </a:buClr>
              <a:buSzPct val="45000"/>
              <a:buFont typeface="Wingdings" charset="2"/>
              <a:buChar char=""/>
            </a:pPr>
            <a:r>
              <a:rPr b="0" lang="en-US" sz="1800" spc="-1" strike="noStrike">
                <a:solidFill>
                  <a:srgbClr val="000000"/>
                </a:solidFill>
                <a:highlight>
                  <a:srgbClr val="ffffff"/>
                </a:highlight>
                <a:latin typeface="Noto Sans Regular"/>
                <a:ea typeface="DejaVu Sans"/>
              </a:rPr>
              <a:t>After preliminary cleaning and removing redundant variables, the sample data set contains 850 observations of 58 fields</a:t>
            </a:r>
            <a:endParaRPr b="0" lang="en-US" sz="1800" spc="-1" strike="noStrike">
              <a:latin typeface="Arial"/>
            </a:endParaRPr>
          </a:p>
          <a:p>
            <a:pPr>
              <a:lnSpc>
                <a:spcPct val="100000"/>
              </a:lnSpc>
              <a:spcAft>
                <a:spcPts val="1414"/>
              </a:spcAft>
            </a:pPr>
            <a:endParaRPr b="0" lang="en-US" sz="1800" spc="-1" strike="noStrike">
              <a:latin typeface="Arial"/>
            </a:endParaRPr>
          </a:p>
          <a:p>
            <a:pPr marL="720">
              <a:lnSpc>
                <a:spcPct val="100000"/>
              </a:lnSpc>
              <a:spcAft>
                <a:spcPts val="1414"/>
              </a:spcAft>
            </a:pPr>
            <a:endParaRPr b="0" lang="en-US" sz="1800" spc="-1" strike="noStrike">
              <a:latin typeface="Arial"/>
            </a:endParaRPr>
          </a:p>
        </p:txBody>
      </p:sp>
      <p:pic>
        <p:nvPicPr>
          <p:cNvPr id="209" name="Picture 102_2" descr=""/>
          <p:cNvPicPr/>
          <p:nvPr/>
        </p:nvPicPr>
        <p:blipFill>
          <a:blip r:embed="rId2"/>
          <a:stretch/>
        </p:blipFill>
        <p:spPr>
          <a:xfrm>
            <a:off x="356400" y="3630600"/>
            <a:ext cx="9138240" cy="1787760"/>
          </a:xfrm>
          <a:prstGeom prst="rect">
            <a:avLst/>
          </a:prstGeom>
          <a:ln>
            <a:noFill/>
          </a:ln>
        </p:spPr>
      </p:pic>
      <p:sp>
        <p:nvSpPr>
          <p:cNvPr id="210" name="CustomShape 4"/>
          <p:cNvSpPr/>
          <p:nvPr/>
        </p:nvSpPr>
        <p:spPr>
          <a:xfrm>
            <a:off x="294840" y="3196440"/>
            <a:ext cx="892440" cy="3643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ID</a:t>
            </a:r>
            <a:endParaRPr b="0" lang="en-US" sz="1800" spc="-1" strike="noStrike">
              <a:latin typeface="Arial"/>
            </a:endParaRPr>
          </a:p>
        </p:txBody>
      </p:sp>
      <p:sp>
        <p:nvSpPr>
          <p:cNvPr id="211" name="CustomShape 5"/>
          <p:cNvSpPr/>
          <p:nvPr/>
        </p:nvSpPr>
        <p:spPr>
          <a:xfrm>
            <a:off x="1554480" y="2919960"/>
            <a:ext cx="2574360" cy="6386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17 Fields</a:t>
            </a:r>
            <a:endParaRPr b="0" lang="en-US" sz="1800" spc="-1" strike="noStrike">
              <a:latin typeface="Arial"/>
            </a:endParaRPr>
          </a:p>
          <a:p>
            <a:pPr algn="ctr">
              <a:lnSpc>
                <a:spcPct val="100000"/>
              </a:lnSpc>
            </a:pPr>
            <a:r>
              <a:rPr b="0" lang="en-US" sz="1800" spc="-1" strike="noStrike">
                <a:solidFill>
                  <a:srgbClr val="000000"/>
                </a:solidFill>
                <a:latin typeface="Arial"/>
                <a:ea typeface="DejaVu Sans"/>
              </a:rPr>
              <a:t>Personal/Demographic</a:t>
            </a:r>
            <a:endParaRPr b="0" lang="en-US" sz="1800" spc="-1" strike="noStrike">
              <a:latin typeface="Arial"/>
            </a:endParaRPr>
          </a:p>
        </p:txBody>
      </p:sp>
      <p:sp>
        <p:nvSpPr>
          <p:cNvPr id="212" name="CustomShape 6"/>
          <p:cNvSpPr/>
          <p:nvPr/>
        </p:nvSpPr>
        <p:spPr>
          <a:xfrm>
            <a:off x="4616280" y="2919960"/>
            <a:ext cx="3338280" cy="6386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39 Fields</a:t>
            </a:r>
            <a:endParaRPr b="0" lang="en-US" sz="1800" spc="-1" strike="noStrike">
              <a:latin typeface="Arial"/>
            </a:endParaRPr>
          </a:p>
          <a:p>
            <a:pPr algn="ctr">
              <a:lnSpc>
                <a:spcPct val="100000"/>
              </a:lnSpc>
            </a:pPr>
            <a:r>
              <a:rPr b="0" lang="en-US" sz="1800" spc="-1" strike="noStrike">
                <a:solidFill>
                  <a:srgbClr val="000000"/>
                </a:solidFill>
                <a:latin typeface="Arial"/>
                <a:ea typeface="DejaVu Sans"/>
              </a:rPr>
              <a:t>Usage/Subscription/Equipment</a:t>
            </a:r>
            <a:endParaRPr b="0" lang="en-US" sz="1800" spc="-1" strike="noStrike">
              <a:latin typeface="Arial"/>
            </a:endParaRPr>
          </a:p>
        </p:txBody>
      </p:sp>
      <p:sp>
        <p:nvSpPr>
          <p:cNvPr id="213" name="CustomShape 7"/>
          <p:cNvSpPr/>
          <p:nvPr/>
        </p:nvSpPr>
        <p:spPr>
          <a:xfrm>
            <a:off x="8520480" y="2919960"/>
            <a:ext cx="1224000" cy="6386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1800" spc="-1" strike="noStrike">
                <a:solidFill>
                  <a:srgbClr val="000000"/>
                </a:solidFill>
                <a:latin typeface="Arial"/>
                <a:ea typeface="DejaVu Sans"/>
              </a:rPr>
              <a:t>Target</a:t>
            </a:r>
            <a:endParaRPr b="0" lang="en-US" sz="1800" spc="-1" strike="noStrike">
              <a:latin typeface="Arial"/>
            </a:endParaRPr>
          </a:p>
          <a:p>
            <a:pPr algn="ctr">
              <a:lnSpc>
                <a:spcPct val="100000"/>
              </a:lnSpc>
            </a:pPr>
            <a:r>
              <a:rPr b="0" lang="en-US" sz="1800" spc="-1" strike="noStrike">
                <a:solidFill>
                  <a:srgbClr val="000000"/>
                </a:solidFill>
                <a:latin typeface="Arial"/>
                <a:ea typeface="DejaVu Sans"/>
              </a:rPr>
              <a:t>Churned?</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2173</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2021-11-24T11:20:55Z</dcterms:created>
  <dc:creator/>
  <dc:description/>
  <dc:language>en-US</dc:language>
  <cp:lastModifiedBy/>
  <dcterms:modified xsi:type="dcterms:W3CDTF">2022-10-23T23:14:01Z</dcterms:modified>
  <cp:revision>145</cp:revision>
  <dc:subject/>
  <dc:title>Midnightblue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Notes">
    <vt:i4>10</vt:i4>
  </property>
  <property fmtid="{D5CDD505-2E9C-101B-9397-08002B2CF9AE}" pid="7" name="PresentationFormat">
    <vt:lpwstr>Custom</vt:lpwstr>
  </property>
  <property fmtid="{D5CDD505-2E9C-101B-9397-08002B2CF9AE}" pid="8" name="ScaleCrop">
    <vt:bool>0</vt:bool>
  </property>
  <property fmtid="{D5CDD505-2E9C-101B-9397-08002B2CF9AE}" pid="9" name="ShareDoc">
    <vt:bool>0</vt:bool>
  </property>
  <property fmtid="{D5CDD505-2E9C-101B-9397-08002B2CF9AE}" pid="10" name="Slides">
    <vt:i4>10</vt:i4>
  </property>
</Properties>
</file>